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54"/>
  </p:notesMasterIdLst>
  <p:handoutMasterIdLst>
    <p:handoutMasterId r:id="rId55"/>
  </p:handoutMasterIdLst>
  <p:sldIdLst>
    <p:sldId id="537" r:id="rId2"/>
    <p:sldId id="538" r:id="rId3"/>
    <p:sldId id="505" r:id="rId4"/>
    <p:sldId id="438" r:id="rId5"/>
    <p:sldId id="380" r:id="rId6"/>
    <p:sldId id="384" r:id="rId7"/>
    <p:sldId id="422" r:id="rId8"/>
    <p:sldId id="548" r:id="rId9"/>
    <p:sldId id="319" r:id="rId10"/>
    <p:sldId id="478" r:id="rId11"/>
    <p:sldId id="479" r:id="rId12"/>
    <p:sldId id="266" r:id="rId13"/>
    <p:sldId id="509" r:id="rId14"/>
    <p:sldId id="547" r:id="rId15"/>
    <p:sldId id="508" r:id="rId16"/>
    <p:sldId id="540" r:id="rId17"/>
    <p:sldId id="541" r:id="rId18"/>
    <p:sldId id="445" r:id="rId19"/>
    <p:sldId id="519" r:id="rId20"/>
    <p:sldId id="411" r:id="rId21"/>
    <p:sldId id="446" r:id="rId22"/>
    <p:sldId id="563" r:id="rId23"/>
    <p:sldId id="570" r:id="rId24"/>
    <p:sldId id="564" r:id="rId25"/>
    <p:sldId id="565" r:id="rId26"/>
    <p:sldId id="567" r:id="rId27"/>
    <p:sldId id="568" r:id="rId28"/>
    <p:sldId id="569" r:id="rId29"/>
    <p:sldId id="453" r:id="rId30"/>
    <p:sldId id="454" r:id="rId31"/>
    <p:sldId id="455" r:id="rId32"/>
    <p:sldId id="458" r:id="rId33"/>
    <p:sldId id="522" r:id="rId34"/>
    <p:sldId id="523" r:id="rId35"/>
    <p:sldId id="470" r:id="rId36"/>
    <p:sldId id="535" r:id="rId37"/>
    <p:sldId id="536" r:id="rId38"/>
    <p:sldId id="555" r:id="rId39"/>
    <p:sldId id="571" r:id="rId40"/>
    <p:sldId id="556" r:id="rId41"/>
    <p:sldId id="572" r:id="rId42"/>
    <p:sldId id="557" r:id="rId43"/>
    <p:sldId id="558" r:id="rId44"/>
    <p:sldId id="559" r:id="rId45"/>
    <p:sldId id="560" r:id="rId46"/>
    <p:sldId id="573" r:id="rId47"/>
    <p:sldId id="561" r:id="rId48"/>
    <p:sldId id="562" r:id="rId49"/>
    <p:sldId id="575" r:id="rId50"/>
    <p:sldId id="477" r:id="rId51"/>
    <p:sldId id="574" r:id="rId52"/>
    <p:sldId id="291" r:id="rId53"/>
  </p:sldIdLst>
  <p:sldSz cx="9144000" cy="5143500" type="screen16x9"/>
  <p:notesSz cx="6858000" cy="9144000"/>
  <p:embeddedFontLst>
    <p:embeddedFont>
      <p:font typeface="Arial Unicode MS" panose="020B0604020202020204" pitchFamily="34" charset="-122"/>
      <p:regular r:id="rId56"/>
    </p:embeddedFont>
    <p:embeddedFont>
      <p:font typeface="黑体" panose="02010609060101010101" pitchFamily="49" charset="-122"/>
      <p:regular r:id="rId57"/>
    </p:embeddedFont>
    <p:embeddedFont>
      <p:font typeface="Impact" panose="020B0806030902050204" pitchFamily="34" charset="0"/>
      <p:regular r:id="rId58"/>
    </p:embeddedFont>
    <p:embeddedFont>
      <p:font typeface="汉语拼音" panose="000B0604020202020204" pitchFamily="34" charset="0"/>
      <p:regular r:id="rId59"/>
    </p:embeddedFont>
    <p:embeddedFont>
      <p:font typeface="楷体" panose="02010609060101010101" pitchFamily="49" charset="-122"/>
      <p:regular r:id="rId60"/>
    </p:embeddedFont>
    <p:embeddedFont>
      <p:font typeface="Calibri" panose="020F0502020204030204" pitchFamily="34" charset="0"/>
      <p:regular r:id="rId61"/>
      <p:bold r:id="rId62"/>
      <p:italic r:id="rId63"/>
      <p:boldItalic r:id="rId64"/>
    </p:embeddedFont>
    <p:embeddedFont>
      <p:font typeface="微软雅黑" panose="020B0503020204020204" pitchFamily="34" charset="-122"/>
      <p:regular r:id="rId65"/>
      <p:bold r:id="rId66"/>
    </p:embeddedFont>
  </p:embeddedFont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71" autoAdjust="0"/>
    <p:restoredTop sz="95063" autoAdjust="0"/>
  </p:normalViewPr>
  <p:slideViewPr>
    <p:cSldViewPr>
      <p:cViewPr>
        <p:scale>
          <a:sx n="100" d="100"/>
          <a:sy n="100" d="100"/>
        </p:scale>
        <p:origin x="-240" y="-25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4" d="100"/>
          <a:sy n="54" d="100"/>
        </p:scale>
        <p:origin x="-292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63" Type="http://schemas.openxmlformats.org/officeDocument/2006/relationships/font" Target="fonts/font8.fntdata"/><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3.fntdata"/><Relationship Id="rId66"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2.fntdata"/><Relationship Id="rId61"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5.fntdata"/><Relationship Id="rId65"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1.fntdata"/><Relationship Id="rId64" Type="http://schemas.openxmlformats.org/officeDocument/2006/relationships/font" Target="fonts/font9.fntdata"/><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4.fntdata"/><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62" Type="http://schemas.openxmlformats.org/officeDocument/2006/relationships/font" Target="fonts/font7.fntdata"/><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D7E2308E-44CD-4DE5-9CE8-BD686C7CDF47}"/>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a:extLst>
              <a:ext uri="{FF2B5EF4-FFF2-40B4-BE49-F238E27FC236}">
                <a16:creationId xmlns:a16="http://schemas.microsoft.com/office/drawing/2014/main" xmlns="" id="{685794D8-AF5E-4EB8-A7F7-BC063BE7F4CC}"/>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F70F8E4E-3CB1-4CBB-8147-A0890B6F54B2}" type="datetimeFigureOut">
              <a:rPr lang="zh-CN" altLang="en-US"/>
              <a:pPr>
                <a:defRPr/>
              </a:pPr>
              <a:t>2019/5/10</a:t>
            </a:fld>
            <a:endParaRPr lang="zh-CN" altLang="en-US"/>
          </a:p>
        </p:txBody>
      </p:sp>
      <p:sp>
        <p:nvSpPr>
          <p:cNvPr id="4" name="页脚占位符 3">
            <a:extLst>
              <a:ext uri="{FF2B5EF4-FFF2-40B4-BE49-F238E27FC236}">
                <a16:creationId xmlns:a16="http://schemas.microsoft.com/office/drawing/2014/main" xmlns="" id="{5EFC671E-57A7-4C82-BB75-8B7F488A7AE5}"/>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5" name="灯片编号占位符 4">
            <a:extLst>
              <a:ext uri="{FF2B5EF4-FFF2-40B4-BE49-F238E27FC236}">
                <a16:creationId xmlns:a16="http://schemas.microsoft.com/office/drawing/2014/main" xmlns="" id="{151DD097-D359-434B-AF78-D689F1172094}"/>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CAE1E0B0-6EF9-4A25-92C4-3246F45DE7F1}" type="slidenum">
              <a:rPr lang="zh-CN" altLang="en-US"/>
              <a:pPr/>
              <a:t>‹#›</a:t>
            </a:fld>
            <a:endParaRPr lang="zh-CN" altLang="en-US"/>
          </a:p>
        </p:txBody>
      </p:sp>
    </p:spTree>
    <p:extLst>
      <p:ext uri="{BB962C8B-B14F-4D97-AF65-F5344CB8AC3E}">
        <p14:creationId xmlns:p14="http://schemas.microsoft.com/office/powerpoint/2010/main" val="2814719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28826B25-6799-45E3-A0A0-5FAF059086AF}"/>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a:extLst>
              <a:ext uri="{FF2B5EF4-FFF2-40B4-BE49-F238E27FC236}">
                <a16:creationId xmlns:a16="http://schemas.microsoft.com/office/drawing/2014/main" xmlns="" id="{BD117EA6-6307-477C-A41C-05B2D2DACB70}"/>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949C3B32-92DB-47B6-876F-595D75CDF238}" type="datetimeFigureOut">
              <a:rPr lang="zh-CN" altLang="en-US"/>
              <a:pPr>
                <a:defRPr/>
              </a:pPr>
              <a:t>2019/5/10</a:t>
            </a:fld>
            <a:endParaRPr lang="zh-CN" altLang="en-US"/>
          </a:p>
        </p:txBody>
      </p:sp>
      <p:sp>
        <p:nvSpPr>
          <p:cNvPr id="4" name="幻灯片图像占位符 3">
            <a:extLst>
              <a:ext uri="{FF2B5EF4-FFF2-40B4-BE49-F238E27FC236}">
                <a16:creationId xmlns:a16="http://schemas.microsoft.com/office/drawing/2014/main" xmlns="" id="{ED34E7BB-EBEC-4180-9597-C7781E68AFB8}"/>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16:creationId xmlns:a16="http://schemas.microsoft.com/office/drawing/2014/main" xmlns="" id="{168CA072-72DC-4424-9E2A-3C4AC9D968B8}"/>
              </a:ext>
            </a:extLst>
          </p:cNvPr>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a16="http://schemas.microsoft.com/office/drawing/2014/main" xmlns="" id="{700AB6F9-5EBB-4A3C-9644-1E906991FCDA}"/>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7" name="灯片编号占位符 6">
            <a:extLst>
              <a:ext uri="{FF2B5EF4-FFF2-40B4-BE49-F238E27FC236}">
                <a16:creationId xmlns:a16="http://schemas.microsoft.com/office/drawing/2014/main" xmlns="" id="{A70F6281-705E-4993-AF78-F62F93064DC5}"/>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762F628A-CF66-4ED7-97EF-C74858812CE8}" type="slidenum">
              <a:rPr lang="zh-CN" altLang="en-US"/>
              <a:pPr/>
              <a:t>‹#›</a:t>
            </a:fld>
            <a:endParaRPr lang="zh-CN" altLang="en-US"/>
          </a:p>
        </p:txBody>
      </p:sp>
    </p:spTree>
    <p:extLst>
      <p:ext uri="{BB962C8B-B14F-4D97-AF65-F5344CB8AC3E}">
        <p14:creationId xmlns:p14="http://schemas.microsoft.com/office/powerpoint/2010/main" val="39601977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a:extLst>
              <a:ext uri="{FF2B5EF4-FFF2-40B4-BE49-F238E27FC236}">
                <a16:creationId xmlns:a16="http://schemas.microsoft.com/office/drawing/2014/main" xmlns="" id="{BC41E03D-491D-4571-83DF-441712D8C35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a:extLst>
              <a:ext uri="{FF2B5EF4-FFF2-40B4-BE49-F238E27FC236}">
                <a16:creationId xmlns:a16="http://schemas.microsoft.com/office/drawing/2014/main" xmlns="" id="{9B71970D-135F-4D8E-A8A4-0446E5AFA09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kumimoji="1" lang="zh-CN" altLang="en-US"/>
          </a:p>
        </p:txBody>
      </p:sp>
      <p:sp>
        <p:nvSpPr>
          <p:cNvPr id="58372" name="灯片编号占位符 3">
            <a:extLst>
              <a:ext uri="{FF2B5EF4-FFF2-40B4-BE49-F238E27FC236}">
                <a16:creationId xmlns:a16="http://schemas.microsoft.com/office/drawing/2014/main" xmlns="" id="{BFE793F1-6710-4EC3-8EA8-E78218D221E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87D2520-E9E4-40EB-9CC8-9DC666C84480}" type="slidenum">
              <a:rPr lang="zh-CN" altLang="en-US"/>
              <a:pPr/>
              <a:t>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a:extLst>
              <a:ext uri="{FF2B5EF4-FFF2-40B4-BE49-F238E27FC236}">
                <a16:creationId xmlns:a16="http://schemas.microsoft.com/office/drawing/2014/main" xmlns="" id="{5DB2C624-1999-4FCC-966A-102E09A181D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备注占位符 2">
            <a:extLst>
              <a:ext uri="{FF2B5EF4-FFF2-40B4-BE49-F238E27FC236}">
                <a16:creationId xmlns:a16="http://schemas.microsoft.com/office/drawing/2014/main" xmlns="" id="{CC208F08-0E98-47F1-84E6-D8835805859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9396" name="灯片编号占位符 3">
            <a:extLst>
              <a:ext uri="{FF2B5EF4-FFF2-40B4-BE49-F238E27FC236}">
                <a16:creationId xmlns:a16="http://schemas.microsoft.com/office/drawing/2014/main" xmlns="" id="{290B3AB8-D257-4AF5-A8BE-FFC3291BD55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CC1C59-9101-48D7-BAAC-D20769C129B3}" type="slidenum">
              <a:rPr lang="zh-CN" altLang="en-US"/>
              <a:pPr/>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8500141"/>
      </p:ext>
    </p:extLst>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6348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3412185"/>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421011"/>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8399637"/>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0489539"/>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0645214"/>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680602"/>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3962933"/>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275372"/>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0906403"/>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540818"/>
      </p:ext>
    </p:extLst>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7491173"/>
      </p:ext>
    </p:extLst>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0774028"/>
      </p:ext>
    </p:extLst>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866717001"/>
      </p:ext>
    </p:extLst>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68852455"/>
      </p:ext>
    </p:extLst>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3718775"/>
      </p:ext>
    </p:extLst>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3987737"/>
      </p:ext>
    </p:extLst>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44058785"/>
      </p:ext>
    </p:extLst>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8971849"/>
      </p:ext>
    </p:extLst>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7183803"/>
      </p:ext>
    </p:extLst>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1638909"/>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9271976"/>
      </p:ext>
    </p:extLst>
  </p:cSld>
  <p:clrMapOvr>
    <a:masterClrMapping/>
  </p:clrMapOvr>
  <p:transition spd="slow">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5772593"/>
      </p:ext>
    </p:extLst>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8148179"/>
      </p:ext>
    </p:extLst>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846737740"/>
      </p:ext>
    </p:extLst>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729423"/>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0429964"/>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8923536"/>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510155"/>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3948944"/>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7217200"/>
      </p:ext>
    </p:extLst>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17748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3.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87710E16-BE69-458A-9887-BB6BB4FBD19F}"/>
              </a:ext>
            </a:extLst>
          </p:cNvPr>
          <p:cNvSpPr/>
          <p:nvPr userDrawn="1"/>
        </p:nvSpPr>
        <p:spPr>
          <a:xfrm>
            <a:off x="0" y="5092700"/>
            <a:ext cx="9144000" cy="50800"/>
          </a:xfrm>
          <a:prstGeom prst="rect">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nvGrpSpPr>
          <p:cNvPr id="1027" name="组合 5">
            <a:extLst>
              <a:ext uri="{FF2B5EF4-FFF2-40B4-BE49-F238E27FC236}">
                <a16:creationId xmlns:a16="http://schemas.microsoft.com/office/drawing/2014/main" xmlns="" id="{AF24A167-B5B6-47B0-A6A3-3C49CCAE7AF1}"/>
              </a:ext>
            </a:extLst>
          </p:cNvPr>
          <p:cNvGrpSpPr>
            <a:grpSpLocks/>
          </p:cNvGrpSpPr>
          <p:nvPr userDrawn="1"/>
        </p:nvGrpSpPr>
        <p:grpSpPr bwMode="auto">
          <a:xfrm>
            <a:off x="4643438" y="55563"/>
            <a:ext cx="4429125" cy="565150"/>
            <a:chOff x="4643734" y="55245"/>
            <a:chExt cx="4429146" cy="565785"/>
          </a:xfrm>
        </p:grpSpPr>
        <p:sp>
          <p:nvSpPr>
            <p:cNvPr id="7" name="矩形 6">
              <a:extLst>
                <a:ext uri="{FF2B5EF4-FFF2-40B4-BE49-F238E27FC236}">
                  <a16:creationId xmlns:a16="http://schemas.microsoft.com/office/drawing/2014/main" xmlns="" id="{8B414D3C-62AE-4DE9-94F3-6181818CC6A5}"/>
                </a:ext>
              </a:extLst>
            </p:cNvPr>
            <p:cNvSpPr>
              <a:spLocks noChangeArrowheads="1"/>
            </p:cNvSpPr>
            <p:nvPr userDrawn="1"/>
          </p:nvSpPr>
          <p:spPr bwMode="auto">
            <a:xfrm>
              <a:off x="4643734" y="69548"/>
              <a:ext cx="3113102" cy="5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kumimoji="1" lang="en-US" altLang="zh-CN" sz="2800" dirty="0">
                  <a:solidFill>
                    <a:srgbClr val="A11111"/>
                  </a:solidFill>
                  <a:latin typeface="宋体" pitchFamily="2" charset="-122"/>
                </a:rPr>
                <a:t>2 </a:t>
              </a:r>
              <a:r>
                <a:rPr kumimoji="1" lang="zh-CN" altLang="en-US" sz="2400" dirty="0">
                  <a:solidFill>
                    <a:srgbClr val="A11111"/>
                  </a:solidFill>
                  <a:latin typeface="宋体" pitchFamily="2" charset="-122"/>
                </a:rPr>
                <a:t>首届诺贝尔奖颁发</a:t>
              </a:r>
              <a:r>
                <a:rPr kumimoji="1" lang="en-US" altLang="zh-CN" sz="2400" dirty="0">
                  <a:solidFill>
                    <a:srgbClr val="A11111"/>
                  </a:solidFill>
                  <a:latin typeface="宋体" pitchFamily="2" charset="-122"/>
                </a:rPr>
                <a:t>/</a:t>
              </a:r>
            </a:p>
          </p:txBody>
        </p:sp>
        <p:pic>
          <p:nvPicPr>
            <p:cNvPr id="1031" name="图片 3">
              <a:extLst>
                <a:ext uri="{FF2B5EF4-FFF2-40B4-BE49-F238E27FC236}">
                  <a16:creationId xmlns:a16="http://schemas.microsoft.com/office/drawing/2014/main" xmlns="" id="{E0A8D0F9-953D-491E-B968-2EEAFC9C0150}"/>
                </a:ext>
              </a:extLst>
            </p:cNvPr>
            <p:cNvPicPr>
              <a:picLocks noChangeAspect="1"/>
            </p:cNvPicPr>
            <p:nvPr userDrawn="1"/>
          </p:nvPicPr>
          <p:blipFill>
            <a:blip r:embed="rId35">
              <a:extLst>
                <a:ext uri="{28A0092B-C50C-407E-A947-70E740481C1C}">
                  <a14:useLocalDpi xmlns:a14="http://schemas.microsoft.com/office/drawing/2010/main" val="0"/>
                </a:ext>
              </a:extLst>
            </a:blip>
            <a:srcRect/>
            <a:stretch>
              <a:fillRect/>
            </a:stretch>
          </p:blipFill>
          <p:spPr bwMode="auto">
            <a:xfrm>
              <a:off x="7637145" y="55245"/>
              <a:ext cx="1435735" cy="56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8" name="Picture 8" descr="C:\Users\fanjiaojiao\Desktop\a71ea8d3fd1f4134f55b78d02f1f95cad1c85e2b.jpg">
            <a:extLst>
              <a:ext uri="{FF2B5EF4-FFF2-40B4-BE49-F238E27FC236}">
                <a16:creationId xmlns:a16="http://schemas.microsoft.com/office/drawing/2014/main" xmlns="" id="{696609C2-A833-4B1F-B94E-0896D6A47F0D}"/>
              </a:ext>
            </a:extLst>
          </p:cNvPr>
          <p:cNvPicPr>
            <a:picLocks noChangeAspect="1" noChangeArrowheads="1"/>
          </p:cNvPicPr>
          <p:nvPr userDrawn="1"/>
        </p:nvPicPr>
        <p:blipFill>
          <a:blip r:embed="rId36">
            <a:extLst>
              <a:ext uri="{28A0092B-C50C-407E-A947-70E740481C1C}">
                <a14:useLocalDpi xmlns:a14="http://schemas.microsoft.com/office/drawing/2010/main" val="0"/>
              </a:ext>
            </a:extLst>
          </a:blip>
          <a:srcRect/>
          <a:stretch>
            <a:fillRect/>
          </a:stretch>
        </p:blipFill>
        <p:spPr bwMode="auto">
          <a:xfrm>
            <a:off x="8308975" y="4335463"/>
            <a:ext cx="820738" cy="73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8" descr="C:\Users\fanjiaojiao\Desktop\a71ea8d3fd1f4134f55b78d02f1f95cad1c85e2b.jpg">
            <a:extLst>
              <a:ext uri="{FF2B5EF4-FFF2-40B4-BE49-F238E27FC236}">
                <a16:creationId xmlns:a16="http://schemas.microsoft.com/office/drawing/2014/main" xmlns="" id="{616CCD31-DA8B-4BF0-AAA0-90DAA73425DA}"/>
              </a:ext>
            </a:extLst>
          </p:cNvPr>
          <p:cNvPicPr>
            <a:picLocks noChangeAspect="1" noChangeArrowheads="1"/>
          </p:cNvPicPr>
          <p:nvPr userDrawn="1"/>
        </p:nvPicPr>
        <p:blipFill>
          <a:blip r:embed="rId37" cstate="print">
            <a:extLst>
              <a:ext uri="{28A0092B-C50C-407E-A947-70E740481C1C}">
                <a14:useLocalDpi xmlns:a14="http://schemas.microsoft.com/office/drawing/2010/main" val="0"/>
              </a:ext>
            </a:extLst>
          </a:blip>
          <a:srcRect/>
          <a:stretch>
            <a:fillRect/>
          </a:stretch>
        </p:blipFill>
        <p:spPr bwMode="auto">
          <a:xfrm>
            <a:off x="20638" y="4335463"/>
            <a:ext cx="820737" cy="73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8656" r:id="rId1"/>
    <p:sldLayoutId id="2147488657" r:id="rId2"/>
    <p:sldLayoutId id="2147488658" r:id="rId3"/>
    <p:sldLayoutId id="2147488659" r:id="rId4"/>
    <p:sldLayoutId id="2147488660" r:id="rId5"/>
    <p:sldLayoutId id="2147488661" r:id="rId6"/>
    <p:sldLayoutId id="2147488662" r:id="rId7"/>
    <p:sldLayoutId id="2147488688" r:id="rId8"/>
    <p:sldLayoutId id="2147488663" r:id="rId9"/>
    <p:sldLayoutId id="2147488664" r:id="rId10"/>
    <p:sldLayoutId id="2147488665" r:id="rId11"/>
    <p:sldLayoutId id="2147488666" r:id="rId12"/>
    <p:sldLayoutId id="2147488667" r:id="rId13"/>
    <p:sldLayoutId id="2147488668" r:id="rId14"/>
    <p:sldLayoutId id="2147488669" r:id="rId15"/>
    <p:sldLayoutId id="2147488670" r:id="rId16"/>
    <p:sldLayoutId id="2147488671" r:id="rId17"/>
    <p:sldLayoutId id="2147488672" r:id="rId18"/>
    <p:sldLayoutId id="2147488673" r:id="rId19"/>
    <p:sldLayoutId id="2147488674" r:id="rId20"/>
    <p:sldLayoutId id="2147488675" r:id="rId21"/>
    <p:sldLayoutId id="2147488676" r:id="rId22"/>
    <p:sldLayoutId id="2147488677" r:id="rId23"/>
    <p:sldLayoutId id="2147488678" r:id="rId24"/>
    <p:sldLayoutId id="2147488679" r:id="rId25"/>
    <p:sldLayoutId id="2147488680" r:id="rId26"/>
    <p:sldLayoutId id="2147488681" r:id="rId27"/>
    <p:sldLayoutId id="2147488682" r:id="rId28"/>
    <p:sldLayoutId id="2147488683" r:id="rId29"/>
    <p:sldLayoutId id="2147488684" r:id="rId30"/>
    <p:sldLayoutId id="2147488685" r:id="rId31"/>
    <p:sldLayoutId id="2147488686" r:id="rId32"/>
    <p:sldLayoutId id="2147488687" r:id="rId33"/>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itchFamily="34" charset="0"/>
          <a:ea typeface="微软雅黑" pitchFamily="34" charset="-122"/>
        </a:defRPr>
      </a:lvl2pPr>
      <a:lvl3pPr algn="ctr" defTabSz="685800" rtl="0" eaLnBrk="0" fontAlgn="base" hangingPunct="0">
        <a:spcBef>
          <a:spcPct val="0"/>
        </a:spcBef>
        <a:spcAft>
          <a:spcPct val="0"/>
        </a:spcAft>
        <a:defRPr sz="3300">
          <a:solidFill>
            <a:schemeClr val="tx1"/>
          </a:solidFill>
          <a:latin typeface="Impact" pitchFamily="34" charset="0"/>
          <a:ea typeface="微软雅黑" pitchFamily="34" charset="-122"/>
        </a:defRPr>
      </a:lvl3pPr>
      <a:lvl4pPr algn="ctr" defTabSz="685800" rtl="0" eaLnBrk="0" fontAlgn="base" hangingPunct="0">
        <a:spcBef>
          <a:spcPct val="0"/>
        </a:spcBef>
        <a:spcAft>
          <a:spcPct val="0"/>
        </a:spcAft>
        <a:defRPr sz="3300">
          <a:solidFill>
            <a:schemeClr val="tx1"/>
          </a:solidFill>
          <a:latin typeface="Impact" pitchFamily="34" charset="0"/>
          <a:ea typeface="微软雅黑" pitchFamily="34" charset="-122"/>
        </a:defRPr>
      </a:lvl4pPr>
      <a:lvl5pPr algn="ctr" defTabSz="685800" rtl="0" eaLnBrk="0" fontAlgn="base" hangingPunct="0">
        <a:spcBef>
          <a:spcPct val="0"/>
        </a:spcBef>
        <a:spcAft>
          <a:spcPct val="0"/>
        </a:spcAft>
        <a:defRPr sz="3300">
          <a:solidFill>
            <a:schemeClr val="tx1"/>
          </a:solidFill>
          <a:latin typeface="Impact" pitchFamily="34" charset="0"/>
          <a:ea typeface="微软雅黑" pitchFamily="34" charset="-122"/>
        </a:defRPr>
      </a:lvl5pPr>
      <a:lvl6pPr marL="457200" algn="ctr" defTabSz="685800" rtl="0" fontAlgn="base">
        <a:spcBef>
          <a:spcPct val="0"/>
        </a:spcBef>
        <a:spcAft>
          <a:spcPct val="0"/>
        </a:spcAft>
        <a:defRPr sz="3300">
          <a:solidFill>
            <a:schemeClr val="tx1"/>
          </a:solidFill>
          <a:latin typeface="Impact" pitchFamily="34" charset="0"/>
          <a:ea typeface="微软雅黑" pitchFamily="34" charset="-122"/>
        </a:defRPr>
      </a:lvl6pPr>
      <a:lvl7pPr marL="914400" algn="ctr" defTabSz="685800" rtl="0" fontAlgn="base">
        <a:spcBef>
          <a:spcPct val="0"/>
        </a:spcBef>
        <a:spcAft>
          <a:spcPct val="0"/>
        </a:spcAft>
        <a:defRPr sz="3300">
          <a:solidFill>
            <a:schemeClr val="tx1"/>
          </a:solidFill>
          <a:latin typeface="Impact" pitchFamily="34" charset="0"/>
          <a:ea typeface="微软雅黑" pitchFamily="34" charset="-122"/>
        </a:defRPr>
      </a:lvl7pPr>
      <a:lvl8pPr marL="1371600" algn="ctr" defTabSz="685800" rtl="0" fontAlgn="base">
        <a:spcBef>
          <a:spcPct val="0"/>
        </a:spcBef>
        <a:spcAft>
          <a:spcPct val="0"/>
        </a:spcAft>
        <a:defRPr sz="3300">
          <a:solidFill>
            <a:schemeClr val="tx1"/>
          </a:solidFill>
          <a:latin typeface="Impact" pitchFamily="34" charset="0"/>
          <a:ea typeface="微软雅黑" pitchFamily="34" charset="-122"/>
        </a:defRPr>
      </a:lvl8pPr>
      <a:lvl9pPr marL="1828800" algn="ctr" defTabSz="685800" rtl="0" fontAlgn="base">
        <a:spcBef>
          <a:spcPct val="0"/>
        </a:spcBef>
        <a:spcAft>
          <a:spcPct val="0"/>
        </a:spcAft>
        <a:defRPr sz="3300">
          <a:solidFill>
            <a:schemeClr val="tx1"/>
          </a:solidFill>
          <a:latin typeface="Impact" pitchFamily="34" charset="0"/>
          <a:ea typeface="微软雅黑"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https://timgsa.baidu.com/timg?image&amp;quality=80&amp;size=b9999_10000&amp;sec=1552112520200&amp;di=c0efc97e8701cad59f030b2dab3b92f7&amp;imgtype=0&amp;src=http%3A%2F%2Fres.cjyun.org%2Fa%2F10008%2F201705%2Fff4c5b75947f6d24546c6b1ffeca6693.jpeg">
            <a:extLst>
              <a:ext uri="{FF2B5EF4-FFF2-40B4-BE49-F238E27FC236}">
                <a16:creationId xmlns:a16="http://schemas.microsoft.com/office/drawing/2014/main" xmlns="" id="{44F377B9-442D-4D5C-AB71-16251B8C02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4763"/>
            <a:ext cx="9142412" cy="514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7" name="TextBox 8">
            <a:extLst>
              <a:ext uri="{FF2B5EF4-FFF2-40B4-BE49-F238E27FC236}">
                <a16:creationId xmlns:a16="http://schemas.microsoft.com/office/drawing/2014/main" xmlns="" id="{9B3B0BA8-3DCB-4C63-B1A8-C7C3C13B6FBD}"/>
              </a:ext>
            </a:extLst>
          </p:cNvPr>
          <p:cNvSpPr txBox="1">
            <a:spLocks noChangeArrowheads="1"/>
          </p:cNvSpPr>
          <p:nvPr/>
        </p:nvSpPr>
        <p:spPr bwMode="auto">
          <a:xfrm>
            <a:off x="1138238" y="2465388"/>
            <a:ext cx="18367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000000"/>
                </a:solidFill>
                <a:latin typeface="黑体" panose="02010609060101010101" pitchFamily="49" charset="-122"/>
                <a:ea typeface="黑体" panose="02010609060101010101" pitchFamily="49" charset="-122"/>
              </a:rPr>
              <a:t>（    ）</a:t>
            </a:r>
          </a:p>
        </p:txBody>
      </p:sp>
      <p:grpSp>
        <p:nvGrpSpPr>
          <p:cNvPr id="12291" name="组合 1">
            <a:extLst>
              <a:ext uri="{FF2B5EF4-FFF2-40B4-BE49-F238E27FC236}">
                <a16:creationId xmlns:a16="http://schemas.microsoft.com/office/drawing/2014/main" xmlns="" id="{5E823426-61C6-4F62-A9E2-5DB9C7DB2ADC}"/>
              </a:ext>
            </a:extLst>
          </p:cNvPr>
          <p:cNvGrpSpPr>
            <a:grpSpLocks/>
          </p:cNvGrpSpPr>
          <p:nvPr/>
        </p:nvGrpSpPr>
        <p:grpSpPr bwMode="auto">
          <a:xfrm>
            <a:off x="611188" y="598488"/>
            <a:ext cx="1498600" cy="566737"/>
            <a:chOff x="611188" y="598488"/>
            <a:chExt cx="1498600" cy="566737"/>
          </a:xfrm>
        </p:grpSpPr>
        <p:sp>
          <p:nvSpPr>
            <p:cNvPr id="5" name="圆角矩形 4">
              <a:extLst>
                <a:ext uri="{FF2B5EF4-FFF2-40B4-BE49-F238E27FC236}">
                  <a16:creationId xmlns:a16="http://schemas.microsoft.com/office/drawing/2014/main" xmlns="" id="{9388DBE8-8B81-4CDB-97F9-0521F44ADB2D}"/>
                </a:ext>
              </a:extLst>
            </p:cNvPr>
            <p:cNvSpPr/>
            <p:nvPr/>
          </p:nvSpPr>
          <p:spPr>
            <a:xfrm rot="20326116">
              <a:off x="1604963"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6" name="圆角矩形 5">
              <a:extLst>
                <a:ext uri="{FF2B5EF4-FFF2-40B4-BE49-F238E27FC236}">
                  <a16:creationId xmlns:a16="http://schemas.microsoft.com/office/drawing/2014/main" xmlns="" id="{19906BCF-B35D-464F-927E-D9C69111B391}"/>
                </a:ext>
              </a:extLst>
            </p:cNvPr>
            <p:cNvSpPr/>
            <p:nvPr/>
          </p:nvSpPr>
          <p:spPr>
            <a:xfrm rot="319204">
              <a:off x="11191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7" name="圆角矩形 6">
              <a:extLst>
                <a:ext uri="{FF2B5EF4-FFF2-40B4-BE49-F238E27FC236}">
                  <a16:creationId xmlns:a16="http://schemas.microsoft.com/office/drawing/2014/main" xmlns="" id="{41296027-2C2C-4164-8946-5FF6E29A523B}"/>
                </a:ext>
              </a:extLst>
            </p:cNvPr>
            <p:cNvSpPr/>
            <p:nvPr/>
          </p:nvSpPr>
          <p:spPr>
            <a:xfrm rot="21148334">
              <a:off x="646113"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2315" name="矩形 1">
              <a:extLst>
                <a:ext uri="{FF2B5EF4-FFF2-40B4-BE49-F238E27FC236}">
                  <a16:creationId xmlns:a16="http://schemas.microsoft.com/office/drawing/2014/main" xmlns="" id="{487CCCC9-B5DC-4E0D-9A5A-584AA4DB1757}"/>
                </a:ext>
              </a:extLst>
            </p:cNvPr>
            <p:cNvSpPr>
              <a:spLocks noChangeArrowheads="1"/>
            </p:cNvSpPr>
            <p:nvPr/>
          </p:nvSpPr>
          <p:spPr bwMode="auto">
            <a:xfrm>
              <a:off x="611188" y="598488"/>
              <a:ext cx="149860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多音字</a:t>
              </a:r>
            </a:p>
          </p:txBody>
        </p:sp>
      </p:grpSp>
      <p:sp>
        <p:nvSpPr>
          <p:cNvPr id="12292" name="TextBox 8">
            <a:extLst>
              <a:ext uri="{FF2B5EF4-FFF2-40B4-BE49-F238E27FC236}">
                <a16:creationId xmlns:a16="http://schemas.microsoft.com/office/drawing/2014/main" xmlns="" id="{54E1B25D-B6A8-4A97-96FC-E27A0EE1AA36}"/>
              </a:ext>
            </a:extLst>
          </p:cNvPr>
          <p:cNvSpPr txBox="1">
            <a:spLocks noChangeArrowheads="1"/>
          </p:cNvSpPr>
          <p:nvPr/>
        </p:nvSpPr>
        <p:spPr bwMode="auto">
          <a:xfrm>
            <a:off x="1138238" y="1901825"/>
            <a:ext cx="18367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000000"/>
                </a:solidFill>
                <a:latin typeface="楷体" panose="02010609060101010101" pitchFamily="49" charset="-122"/>
                <a:ea typeface="楷体" panose="02010609060101010101" pitchFamily="49" charset="-122"/>
              </a:rPr>
              <a:t>（    ）</a:t>
            </a:r>
            <a:endParaRPr lang="zh-CN" altLang="en-US" sz="3200" b="1">
              <a:latin typeface="楷体" panose="02010609060101010101" pitchFamily="49" charset="-122"/>
              <a:ea typeface="楷体" panose="02010609060101010101" pitchFamily="49" charset="-122"/>
            </a:endParaRPr>
          </a:p>
        </p:txBody>
      </p:sp>
      <p:sp>
        <p:nvSpPr>
          <p:cNvPr id="16" name="TextBox 15">
            <a:extLst>
              <a:ext uri="{FF2B5EF4-FFF2-40B4-BE49-F238E27FC236}">
                <a16:creationId xmlns:a16="http://schemas.microsoft.com/office/drawing/2014/main" xmlns="" id="{80CE3F1A-EE25-4DB4-AB48-45D51F9A4284}"/>
              </a:ext>
            </a:extLst>
          </p:cNvPr>
          <p:cNvSpPr txBox="1">
            <a:spLocks noChangeArrowheads="1"/>
          </p:cNvSpPr>
          <p:nvPr/>
        </p:nvSpPr>
        <p:spPr bwMode="auto">
          <a:xfrm>
            <a:off x="1682750" y="1812925"/>
            <a:ext cx="5445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200" dirty="0" err="1">
                <a:solidFill>
                  <a:srgbClr val="FF0000"/>
                </a:solidFill>
                <a:latin typeface="汉语拼音" panose="020B0604020202020204" pitchFamily="34" charset="0"/>
                <a:ea typeface="黑体" panose="02010609060101010101" pitchFamily="49" charset="-122"/>
              </a:rPr>
              <a:t>yí</a:t>
            </a:r>
            <a:endParaRPr lang="en-US" altLang="zh-CN" sz="3200" dirty="0">
              <a:solidFill>
                <a:srgbClr val="FF0000"/>
              </a:solidFill>
              <a:latin typeface="汉语拼音" panose="020B0604020202020204" pitchFamily="34" charset="0"/>
              <a:ea typeface="黑体" panose="02010609060101010101" pitchFamily="49" charset="-122"/>
            </a:endParaRPr>
          </a:p>
        </p:txBody>
      </p:sp>
      <p:sp>
        <p:nvSpPr>
          <p:cNvPr id="12294" name="TextBox 23">
            <a:extLst>
              <a:ext uri="{FF2B5EF4-FFF2-40B4-BE49-F238E27FC236}">
                <a16:creationId xmlns:a16="http://schemas.microsoft.com/office/drawing/2014/main" xmlns="" id="{BF0F2299-1E81-42DC-8644-537809535396}"/>
              </a:ext>
            </a:extLst>
          </p:cNvPr>
          <p:cNvSpPr txBox="1">
            <a:spLocks noChangeArrowheads="1"/>
          </p:cNvSpPr>
          <p:nvPr/>
        </p:nvSpPr>
        <p:spPr bwMode="auto">
          <a:xfrm>
            <a:off x="544513" y="2178050"/>
            <a:ext cx="571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000000"/>
                </a:solidFill>
                <a:latin typeface="楷体" panose="02010609060101010101" pitchFamily="49" charset="-122"/>
                <a:ea typeface="楷体" panose="02010609060101010101" pitchFamily="49" charset="-122"/>
              </a:rPr>
              <a:t>遗</a:t>
            </a:r>
          </a:p>
        </p:txBody>
      </p:sp>
      <p:sp>
        <p:nvSpPr>
          <p:cNvPr id="12295" name="Rectangle 32">
            <a:extLst>
              <a:ext uri="{FF2B5EF4-FFF2-40B4-BE49-F238E27FC236}">
                <a16:creationId xmlns:a16="http://schemas.microsoft.com/office/drawing/2014/main" xmlns="" id="{F97ADB33-49E6-4711-AD5A-D104AD267A00}"/>
              </a:ext>
            </a:extLst>
          </p:cNvPr>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7" name="TextBox 36">
            <a:extLst>
              <a:ext uri="{FF2B5EF4-FFF2-40B4-BE49-F238E27FC236}">
                <a16:creationId xmlns:a16="http://schemas.microsoft.com/office/drawing/2014/main" xmlns="" id="{F439D2B3-B4D4-4B78-A30B-9865C9BB2C4D}"/>
              </a:ext>
            </a:extLst>
          </p:cNvPr>
          <p:cNvSpPr txBox="1">
            <a:spLocks noChangeArrowheads="1"/>
          </p:cNvSpPr>
          <p:nvPr/>
        </p:nvSpPr>
        <p:spPr bwMode="auto">
          <a:xfrm>
            <a:off x="5264150" y="1889125"/>
            <a:ext cx="18716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latin typeface="黑体" panose="02010609060101010101" pitchFamily="49" charset="-122"/>
                <a:ea typeface="黑体" panose="02010609060101010101" pitchFamily="49" charset="-122"/>
              </a:rPr>
              <a:t>（    ）</a:t>
            </a:r>
          </a:p>
        </p:txBody>
      </p:sp>
      <p:sp>
        <p:nvSpPr>
          <p:cNvPr id="38" name="TextBox 37">
            <a:extLst>
              <a:ext uri="{FF2B5EF4-FFF2-40B4-BE49-F238E27FC236}">
                <a16:creationId xmlns:a16="http://schemas.microsoft.com/office/drawing/2014/main" xmlns="" id="{FFE69A44-975C-43C9-B463-40433DA64DCD}"/>
              </a:ext>
            </a:extLst>
          </p:cNvPr>
          <p:cNvSpPr txBox="1">
            <a:spLocks noChangeArrowheads="1"/>
          </p:cNvSpPr>
          <p:nvPr/>
        </p:nvSpPr>
        <p:spPr bwMode="auto">
          <a:xfrm>
            <a:off x="5283200" y="2490788"/>
            <a:ext cx="17287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latin typeface="黑体" panose="02010609060101010101" pitchFamily="49" charset="-122"/>
                <a:ea typeface="黑体" panose="02010609060101010101" pitchFamily="49" charset="-122"/>
              </a:rPr>
              <a:t>（    ）</a:t>
            </a:r>
          </a:p>
        </p:txBody>
      </p:sp>
      <p:sp>
        <p:nvSpPr>
          <p:cNvPr id="12298" name="TextBox 38">
            <a:extLst>
              <a:ext uri="{FF2B5EF4-FFF2-40B4-BE49-F238E27FC236}">
                <a16:creationId xmlns:a16="http://schemas.microsoft.com/office/drawing/2014/main" xmlns="" id="{C2AB6C66-C5A5-40B0-B909-1A1C22C3C4F5}"/>
              </a:ext>
            </a:extLst>
          </p:cNvPr>
          <p:cNvSpPr txBox="1">
            <a:spLocks noChangeArrowheads="1"/>
          </p:cNvSpPr>
          <p:nvPr/>
        </p:nvSpPr>
        <p:spPr bwMode="auto">
          <a:xfrm>
            <a:off x="4643438" y="2178050"/>
            <a:ext cx="431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当</a:t>
            </a:r>
          </a:p>
        </p:txBody>
      </p:sp>
      <p:sp>
        <p:nvSpPr>
          <p:cNvPr id="40" name="左大括号 39">
            <a:extLst>
              <a:ext uri="{FF2B5EF4-FFF2-40B4-BE49-F238E27FC236}">
                <a16:creationId xmlns:a16="http://schemas.microsoft.com/office/drawing/2014/main" xmlns="" id="{1DB728BB-65D7-4F66-B069-BC7842D6A2F9}"/>
              </a:ext>
            </a:extLst>
          </p:cNvPr>
          <p:cNvSpPr/>
          <p:nvPr/>
        </p:nvSpPr>
        <p:spPr>
          <a:xfrm>
            <a:off x="5219700" y="2024063"/>
            <a:ext cx="215900" cy="936625"/>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eaLnBrk="1" fontAlgn="auto" hangingPunct="1">
              <a:spcBef>
                <a:spcPts val="0"/>
              </a:spcBef>
              <a:spcAft>
                <a:spcPts val="0"/>
              </a:spcAft>
              <a:buFont typeface="Arial" pitchFamily="34" charset="0"/>
              <a:buNone/>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48" name="矩形 47">
            <a:extLst>
              <a:ext uri="{FF2B5EF4-FFF2-40B4-BE49-F238E27FC236}">
                <a16:creationId xmlns:a16="http://schemas.microsoft.com/office/drawing/2014/main" xmlns="" id="{F9CAFBD2-A2B9-400E-95E6-863DEA1B05CD}"/>
              </a:ext>
            </a:extLst>
          </p:cNvPr>
          <p:cNvSpPr>
            <a:spLocks noChangeArrowheads="1"/>
          </p:cNvSpPr>
          <p:nvPr/>
        </p:nvSpPr>
        <p:spPr bwMode="auto">
          <a:xfrm>
            <a:off x="2698750" y="1865313"/>
            <a:ext cx="10096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000000"/>
                </a:solidFill>
                <a:latin typeface="楷体" panose="02010609060101010101" pitchFamily="49" charset="-122"/>
                <a:ea typeface="楷体" panose="02010609060101010101" pitchFamily="49" charset="-122"/>
              </a:rPr>
              <a:t>遗嘱</a:t>
            </a:r>
            <a:endParaRPr lang="zh-CN" altLang="en-US"/>
          </a:p>
        </p:txBody>
      </p:sp>
      <p:sp>
        <p:nvSpPr>
          <p:cNvPr id="49" name="矩形 48">
            <a:extLst>
              <a:ext uri="{FF2B5EF4-FFF2-40B4-BE49-F238E27FC236}">
                <a16:creationId xmlns:a16="http://schemas.microsoft.com/office/drawing/2014/main" xmlns="" id="{AD718B83-6F34-4A1B-BEAD-937A608086DC}"/>
              </a:ext>
            </a:extLst>
          </p:cNvPr>
          <p:cNvSpPr>
            <a:spLocks noChangeArrowheads="1"/>
          </p:cNvSpPr>
          <p:nvPr/>
        </p:nvSpPr>
        <p:spPr bwMode="auto">
          <a:xfrm>
            <a:off x="2693988" y="2489200"/>
            <a:ext cx="18319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000000"/>
                </a:solidFill>
                <a:latin typeface="楷体" panose="02010609060101010101" pitchFamily="49" charset="-122"/>
                <a:ea typeface="楷体" panose="02010609060101010101" pitchFamily="49" charset="-122"/>
              </a:rPr>
              <a:t>遗之千金</a:t>
            </a:r>
          </a:p>
        </p:txBody>
      </p:sp>
      <p:sp>
        <p:nvSpPr>
          <p:cNvPr id="50" name="TextBox 49">
            <a:extLst>
              <a:ext uri="{FF2B5EF4-FFF2-40B4-BE49-F238E27FC236}">
                <a16:creationId xmlns:a16="http://schemas.microsoft.com/office/drawing/2014/main" xmlns="" id="{CE9533AC-65A3-457F-B866-1E7B1B76A4DC}"/>
              </a:ext>
            </a:extLst>
          </p:cNvPr>
          <p:cNvSpPr txBox="1">
            <a:spLocks noChangeArrowheads="1"/>
          </p:cNvSpPr>
          <p:nvPr/>
        </p:nvSpPr>
        <p:spPr bwMode="auto">
          <a:xfrm>
            <a:off x="6815138" y="1865313"/>
            <a:ext cx="1079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000000"/>
                </a:solidFill>
                <a:latin typeface="楷体" panose="02010609060101010101" pitchFamily="49" charset="-122"/>
                <a:ea typeface="楷体" panose="02010609060101010101" pitchFamily="49" charset="-122"/>
              </a:rPr>
              <a:t>当然</a:t>
            </a:r>
          </a:p>
        </p:txBody>
      </p:sp>
      <p:sp>
        <p:nvSpPr>
          <p:cNvPr id="51" name="TextBox 50">
            <a:extLst>
              <a:ext uri="{FF2B5EF4-FFF2-40B4-BE49-F238E27FC236}">
                <a16:creationId xmlns:a16="http://schemas.microsoft.com/office/drawing/2014/main" xmlns="" id="{0B60AC8A-E94E-493E-8DE0-DBB89572CDD1}"/>
              </a:ext>
            </a:extLst>
          </p:cNvPr>
          <p:cNvSpPr txBox="1">
            <a:spLocks noChangeArrowheads="1"/>
          </p:cNvSpPr>
          <p:nvPr/>
        </p:nvSpPr>
        <p:spPr bwMode="auto">
          <a:xfrm>
            <a:off x="6815138" y="2489200"/>
            <a:ext cx="15113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000000"/>
                </a:solidFill>
                <a:latin typeface="楷体" panose="02010609060101010101" pitchFamily="49" charset="-122"/>
                <a:ea typeface="楷体" panose="02010609060101010101" pitchFamily="49" charset="-122"/>
              </a:rPr>
              <a:t>当铺</a:t>
            </a:r>
          </a:p>
        </p:txBody>
      </p:sp>
      <p:grpSp>
        <p:nvGrpSpPr>
          <p:cNvPr id="12304" name="组合 55">
            <a:extLst>
              <a:ext uri="{FF2B5EF4-FFF2-40B4-BE49-F238E27FC236}">
                <a16:creationId xmlns:a16="http://schemas.microsoft.com/office/drawing/2014/main" xmlns="" id="{EAEA928F-A488-4759-A045-CAE23E1F2D85}"/>
              </a:ext>
            </a:extLst>
          </p:cNvPr>
          <p:cNvGrpSpPr>
            <a:grpSpLocks/>
          </p:cNvGrpSpPr>
          <p:nvPr/>
        </p:nvGrpSpPr>
        <p:grpSpPr bwMode="auto">
          <a:xfrm>
            <a:off x="-3175" y="-20638"/>
            <a:ext cx="2006600" cy="523876"/>
            <a:chOff x="70" y="-63"/>
            <a:chExt cx="3161" cy="824"/>
          </a:xfrm>
        </p:grpSpPr>
        <p:sp>
          <p:nvSpPr>
            <p:cNvPr id="12309" name="文本框 6">
              <a:extLst>
                <a:ext uri="{FF2B5EF4-FFF2-40B4-BE49-F238E27FC236}">
                  <a16:creationId xmlns:a16="http://schemas.microsoft.com/office/drawing/2014/main" xmlns="" id="{C040284A-3410-4F0E-B52C-4AF40E8A07DA}"/>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预习检查</a:t>
              </a:r>
            </a:p>
          </p:txBody>
        </p:sp>
        <p:cxnSp>
          <p:nvCxnSpPr>
            <p:cNvPr id="27" name="直线连接符 9">
              <a:extLst>
                <a:ext uri="{FF2B5EF4-FFF2-40B4-BE49-F238E27FC236}">
                  <a16:creationId xmlns:a16="http://schemas.microsoft.com/office/drawing/2014/main" xmlns="" id="{6BDCADB0-99FB-4688-89FE-65BC4E5FE46E}"/>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8" name="菱形 27">
              <a:extLst>
                <a:ext uri="{FF2B5EF4-FFF2-40B4-BE49-F238E27FC236}">
                  <a16:creationId xmlns:a16="http://schemas.microsoft.com/office/drawing/2014/main" xmlns="" id="{86879610-7CFE-41A1-8605-0D244E60DE85}"/>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30" name="左大括号 29">
            <a:extLst>
              <a:ext uri="{FF2B5EF4-FFF2-40B4-BE49-F238E27FC236}">
                <a16:creationId xmlns:a16="http://schemas.microsoft.com/office/drawing/2014/main" xmlns="" id="{F2FC2323-1294-4173-ADFF-8E0628E088CA}"/>
              </a:ext>
            </a:extLst>
          </p:cNvPr>
          <p:cNvSpPr/>
          <p:nvPr/>
        </p:nvSpPr>
        <p:spPr>
          <a:xfrm>
            <a:off x="1116013" y="2024063"/>
            <a:ext cx="215900" cy="936625"/>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eaLnBrk="1" fontAlgn="auto" hangingPunct="1">
              <a:spcBef>
                <a:spcPts val="0"/>
              </a:spcBef>
              <a:spcAft>
                <a:spcPts val="0"/>
              </a:spcAft>
              <a:buFont typeface="Arial" pitchFamily="34" charset="0"/>
              <a:buNone/>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31" name="TextBox 30">
            <a:extLst>
              <a:ext uri="{FF2B5EF4-FFF2-40B4-BE49-F238E27FC236}">
                <a16:creationId xmlns:a16="http://schemas.microsoft.com/office/drawing/2014/main" xmlns="" id="{8BC66912-7230-49E1-82C8-41A807B757B7}"/>
              </a:ext>
            </a:extLst>
          </p:cNvPr>
          <p:cNvSpPr txBox="1">
            <a:spLocks noChangeArrowheads="1"/>
          </p:cNvSpPr>
          <p:nvPr/>
        </p:nvSpPr>
        <p:spPr bwMode="auto">
          <a:xfrm>
            <a:off x="1606550" y="2466975"/>
            <a:ext cx="8334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200" dirty="0" err="1">
                <a:solidFill>
                  <a:srgbClr val="FF0000"/>
                </a:solidFill>
                <a:latin typeface="汉语拼音" panose="020B0604020202020204" pitchFamily="34" charset="0"/>
                <a:ea typeface="黑体" panose="02010609060101010101" pitchFamily="49" charset="-122"/>
              </a:rPr>
              <a:t>wèi</a:t>
            </a:r>
            <a:endParaRPr lang="en-US" altLang="zh-CN" sz="3200" dirty="0">
              <a:solidFill>
                <a:srgbClr val="FF0000"/>
              </a:solidFill>
              <a:latin typeface="汉语拼音" panose="020B0604020202020204" pitchFamily="34" charset="0"/>
              <a:ea typeface="黑体" panose="02010609060101010101" pitchFamily="49" charset="-122"/>
            </a:endParaRPr>
          </a:p>
        </p:txBody>
      </p:sp>
      <p:sp>
        <p:nvSpPr>
          <p:cNvPr id="32" name="TextBox 31">
            <a:extLst>
              <a:ext uri="{FF2B5EF4-FFF2-40B4-BE49-F238E27FC236}">
                <a16:creationId xmlns:a16="http://schemas.microsoft.com/office/drawing/2014/main" xmlns="" id="{8BF8C3A5-92B0-46E1-B102-3DE105D91908}"/>
              </a:ext>
            </a:extLst>
          </p:cNvPr>
          <p:cNvSpPr txBox="1">
            <a:spLocks noChangeArrowheads="1"/>
          </p:cNvSpPr>
          <p:nvPr/>
        </p:nvSpPr>
        <p:spPr bwMode="auto">
          <a:xfrm>
            <a:off x="5610225" y="1857375"/>
            <a:ext cx="1149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200" dirty="0" err="1">
                <a:solidFill>
                  <a:srgbClr val="FF0000"/>
                </a:solidFill>
                <a:latin typeface="汉语拼音" panose="020B0604020202020204" pitchFamily="34" charset="0"/>
                <a:ea typeface="黑体" panose="02010609060101010101" pitchFamily="49" charset="-122"/>
              </a:rPr>
              <a:t>dānɡ</a:t>
            </a:r>
            <a:endParaRPr lang="en-US" altLang="zh-CN" sz="3200" dirty="0">
              <a:solidFill>
                <a:srgbClr val="FF0000"/>
              </a:solidFill>
              <a:latin typeface="汉语拼音" panose="020B0604020202020204" pitchFamily="34" charset="0"/>
              <a:ea typeface="黑体" panose="02010609060101010101" pitchFamily="49" charset="-122"/>
            </a:endParaRPr>
          </a:p>
        </p:txBody>
      </p:sp>
      <p:sp>
        <p:nvSpPr>
          <p:cNvPr id="33" name="TextBox 32">
            <a:extLst>
              <a:ext uri="{FF2B5EF4-FFF2-40B4-BE49-F238E27FC236}">
                <a16:creationId xmlns:a16="http://schemas.microsoft.com/office/drawing/2014/main" xmlns="" id="{180AC7D8-A777-4EF8-BE6A-14EB28789400}"/>
              </a:ext>
            </a:extLst>
          </p:cNvPr>
          <p:cNvSpPr txBox="1">
            <a:spLocks noChangeArrowheads="1"/>
          </p:cNvSpPr>
          <p:nvPr/>
        </p:nvSpPr>
        <p:spPr bwMode="auto">
          <a:xfrm>
            <a:off x="5641975" y="2484438"/>
            <a:ext cx="1152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3200" dirty="0" err="1">
                <a:solidFill>
                  <a:srgbClr val="FF0000"/>
                </a:solidFill>
                <a:latin typeface="汉语拼音" panose="020B0604020202020204" pitchFamily="34" charset="0"/>
                <a:ea typeface="黑体" panose="02010609060101010101" pitchFamily="49" charset="-122"/>
              </a:rPr>
              <a:t>dànɡ</a:t>
            </a:r>
            <a:endParaRPr lang="en-US" altLang="zh-CN" sz="3200" dirty="0">
              <a:solidFill>
                <a:srgbClr val="FF0000"/>
              </a:solidFill>
              <a:latin typeface="汉语拼音"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randombar(horizontal)">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randombar(horizontal)">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randombar(horizontal)">
                                      <p:cBhvr>
                                        <p:cTn id="2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1" grpId="0"/>
      <p:bldP spid="32"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1">
            <a:extLst>
              <a:ext uri="{FF2B5EF4-FFF2-40B4-BE49-F238E27FC236}">
                <a16:creationId xmlns:a16="http://schemas.microsoft.com/office/drawing/2014/main" xmlns="" id="{68E1E8DB-3356-4F0E-89F4-7B9483B9EC6F}"/>
              </a:ext>
            </a:extLst>
          </p:cNvPr>
          <p:cNvGrpSpPr>
            <a:grpSpLocks/>
          </p:cNvGrpSpPr>
          <p:nvPr/>
        </p:nvGrpSpPr>
        <p:grpSpPr bwMode="auto">
          <a:xfrm>
            <a:off x="611188" y="598488"/>
            <a:ext cx="1498600" cy="566737"/>
            <a:chOff x="611188" y="598488"/>
            <a:chExt cx="1498600" cy="566737"/>
          </a:xfrm>
        </p:grpSpPr>
        <p:sp>
          <p:nvSpPr>
            <p:cNvPr id="3" name="圆角矩形 2">
              <a:extLst>
                <a:ext uri="{FF2B5EF4-FFF2-40B4-BE49-F238E27FC236}">
                  <a16:creationId xmlns:a16="http://schemas.microsoft.com/office/drawing/2014/main" xmlns="" id="{5661D0D6-7721-473E-BE9E-A90124B23585}"/>
                </a:ext>
              </a:extLst>
            </p:cNvPr>
            <p:cNvSpPr/>
            <p:nvPr/>
          </p:nvSpPr>
          <p:spPr>
            <a:xfrm rot="20326116">
              <a:off x="1604963"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4" name="圆角矩形 3">
              <a:extLst>
                <a:ext uri="{FF2B5EF4-FFF2-40B4-BE49-F238E27FC236}">
                  <a16:creationId xmlns:a16="http://schemas.microsoft.com/office/drawing/2014/main" xmlns="" id="{8EFD3A78-9AE9-448C-8522-59D3CAA02A26}"/>
                </a:ext>
              </a:extLst>
            </p:cNvPr>
            <p:cNvSpPr/>
            <p:nvPr/>
          </p:nvSpPr>
          <p:spPr>
            <a:xfrm rot="319204">
              <a:off x="11191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5" name="圆角矩形 4">
              <a:extLst>
                <a:ext uri="{FF2B5EF4-FFF2-40B4-BE49-F238E27FC236}">
                  <a16:creationId xmlns:a16="http://schemas.microsoft.com/office/drawing/2014/main" xmlns="" id="{99343432-D8C4-4927-A614-04781DCC0943}"/>
                </a:ext>
              </a:extLst>
            </p:cNvPr>
            <p:cNvSpPr/>
            <p:nvPr/>
          </p:nvSpPr>
          <p:spPr>
            <a:xfrm rot="21148334">
              <a:off x="646113"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3336" name="矩形 1">
              <a:extLst>
                <a:ext uri="{FF2B5EF4-FFF2-40B4-BE49-F238E27FC236}">
                  <a16:creationId xmlns:a16="http://schemas.microsoft.com/office/drawing/2014/main" xmlns="" id="{CFAFA946-3301-44A0-AC02-3E46D8E66735}"/>
                </a:ext>
              </a:extLst>
            </p:cNvPr>
            <p:cNvSpPr>
              <a:spLocks noChangeArrowheads="1"/>
            </p:cNvSpPr>
            <p:nvPr/>
          </p:nvSpPr>
          <p:spPr bwMode="auto">
            <a:xfrm>
              <a:off x="611188" y="598488"/>
              <a:ext cx="149860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形近字</a:t>
              </a:r>
            </a:p>
          </p:txBody>
        </p:sp>
      </p:grpSp>
      <p:sp>
        <p:nvSpPr>
          <p:cNvPr id="13315" name="TextBox 1">
            <a:extLst>
              <a:ext uri="{FF2B5EF4-FFF2-40B4-BE49-F238E27FC236}">
                <a16:creationId xmlns:a16="http://schemas.microsoft.com/office/drawing/2014/main" xmlns="" id="{1C689BB8-115D-4585-BE33-64164E7322AC}"/>
              </a:ext>
            </a:extLst>
          </p:cNvPr>
          <p:cNvSpPr txBox="1">
            <a:spLocks noChangeArrowheads="1"/>
          </p:cNvSpPr>
          <p:nvPr/>
        </p:nvSpPr>
        <p:spPr bwMode="auto">
          <a:xfrm>
            <a:off x="2060575" y="1530350"/>
            <a:ext cx="6492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FF0000"/>
                </a:solidFill>
                <a:latin typeface="楷体" panose="02010609060101010101" pitchFamily="49" charset="-122"/>
                <a:ea typeface="楷体" panose="02010609060101010101" pitchFamily="49" charset="-122"/>
              </a:rPr>
              <a:t>摩</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13316" name="TextBox 3">
            <a:extLst>
              <a:ext uri="{FF2B5EF4-FFF2-40B4-BE49-F238E27FC236}">
                <a16:creationId xmlns:a16="http://schemas.microsoft.com/office/drawing/2014/main" xmlns="" id="{8742371B-398F-4B84-9B1D-84F25A9842A9}"/>
              </a:ext>
            </a:extLst>
          </p:cNvPr>
          <p:cNvSpPr txBox="1">
            <a:spLocks noChangeArrowheads="1"/>
          </p:cNvSpPr>
          <p:nvPr/>
        </p:nvSpPr>
        <p:spPr bwMode="auto">
          <a:xfrm>
            <a:off x="6272213" y="1570038"/>
            <a:ext cx="596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FF0000"/>
                </a:solidFill>
                <a:latin typeface="楷体" panose="02010609060101010101" pitchFamily="49" charset="-122"/>
                <a:ea typeface="楷体" panose="02010609060101010101" pitchFamily="49" charset="-122"/>
              </a:rPr>
              <a:t>裁</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13317" name="TextBox 4">
            <a:extLst>
              <a:ext uri="{FF2B5EF4-FFF2-40B4-BE49-F238E27FC236}">
                <a16:creationId xmlns:a16="http://schemas.microsoft.com/office/drawing/2014/main" xmlns="" id="{2B02E867-41AE-44C1-998F-C467B72EDE3B}"/>
              </a:ext>
            </a:extLst>
          </p:cNvPr>
          <p:cNvSpPr txBox="1">
            <a:spLocks noChangeArrowheads="1"/>
          </p:cNvSpPr>
          <p:nvPr/>
        </p:nvSpPr>
        <p:spPr bwMode="auto">
          <a:xfrm>
            <a:off x="6267450" y="2203450"/>
            <a:ext cx="596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FF0000"/>
                </a:solidFill>
                <a:latin typeface="楷体" panose="02010609060101010101" pitchFamily="49" charset="-122"/>
                <a:ea typeface="楷体" panose="02010609060101010101" pitchFamily="49" charset="-122"/>
              </a:rPr>
              <a:t>载</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13318" name="TextBox 9">
            <a:extLst>
              <a:ext uri="{FF2B5EF4-FFF2-40B4-BE49-F238E27FC236}">
                <a16:creationId xmlns:a16="http://schemas.microsoft.com/office/drawing/2014/main" xmlns="" id="{A111234A-7F40-446A-A2C4-3855D7A9BF65}"/>
              </a:ext>
            </a:extLst>
          </p:cNvPr>
          <p:cNvSpPr txBox="1">
            <a:spLocks noChangeArrowheads="1"/>
          </p:cNvSpPr>
          <p:nvPr/>
        </p:nvSpPr>
        <p:spPr bwMode="auto">
          <a:xfrm>
            <a:off x="2060575" y="2200275"/>
            <a:ext cx="5619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FF0000"/>
                </a:solidFill>
                <a:latin typeface="楷体" panose="02010609060101010101" pitchFamily="49" charset="-122"/>
                <a:ea typeface="楷体" panose="02010609060101010101" pitchFamily="49" charset="-122"/>
              </a:rPr>
              <a:t>魔</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25" name="矩形 24">
            <a:extLst>
              <a:ext uri="{FF2B5EF4-FFF2-40B4-BE49-F238E27FC236}">
                <a16:creationId xmlns:a16="http://schemas.microsoft.com/office/drawing/2014/main" xmlns="" id="{28803FCE-BC37-4109-80F8-710695CE4D2A}"/>
              </a:ext>
            </a:extLst>
          </p:cNvPr>
          <p:cNvSpPr>
            <a:spLocks noChangeArrowheads="1"/>
          </p:cNvSpPr>
          <p:nvPr/>
        </p:nvSpPr>
        <p:spPr bwMode="auto">
          <a:xfrm>
            <a:off x="977900" y="1555750"/>
            <a:ext cx="26431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dirty="0" err="1">
                <a:latin typeface="汉语拼音" panose="020B0604020202020204" pitchFamily="34" charset="0"/>
                <a:ea typeface="黑体" panose="02010609060101010101" pitchFamily="49" charset="-122"/>
              </a:rPr>
              <a:t>mó</a:t>
            </a:r>
            <a:r>
              <a:rPr lang="zh-CN" altLang="en-US" sz="3200" b="1" dirty="0">
                <a:latin typeface="楷体" panose="02010609060101010101" pitchFamily="49" charset="-122"/>
                <a:ea typeface="楷体" panose="02010609060101010101" pitchFamily="49" charset="-122"/>
              </a:rPr>
              <a:t>（   ）托</a:t>
            </a:r>
          </a:p>
        </p:txBody>
      </p:sp>
      <p:sp>
        <p:nvSpPr>
          <p:cNvPr id="26" name="矩形 25">
            <a:extLst>
              <a:ext uri="{FF2B5EF4-FFF2-40B4-BE49-F238E27FC236}">
                <a16:creationId xmlns:a16="http://schemas.microsoft.com/office/drawing/2014/main" xmlns="" id="{154DB662-C4DA-49AB-9620-0B3B25AF9DBD}"/>
              </a:ext>
            </a:extLst>
          </p:cNvPr>
          <p:cNvSpPr>
            <a:spLocks noChangeArrowheads="1"/>
          </p:cNvSpPr>
          <p:nvPr/>
        </p:nvSpPr>
        <p:spPr bwMode="auto">
          <a:xfrm>
            <a:off x="993775" y="2224088"/>
            <a:ext cx="26431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a:latin typeface="汉语拼音" panose="020B0604020202020204" pitchFamily="34" charset="0"/>
                <a:ea typeface="黑体" panose="02010609060101010101" pitchFamily="49" charset="-122"/>
              </a:rPr>
              <a:t>mó</a:t>
            </a:r>
            <a:r>
              <a:rPr lang="zh-CN" altLang="en-US" sz="3200" b="1">
                <a:latin typeface="楷体" panose="02010609060101010101" pitchFamily="49" charset="-122"/>
                <a:ea typeface="楷体" panose="02010609060101010101" pitchFamily="49" charset="-122"/>
              </a:rPr>
              <a:t>（   ）鬼</a:t>
            </a:r>
          </a:p>
        </p:txBody>
      </p:sp>
      <p:sp>
        <p:nvSpPr>
          <p:cNvPr id="27" name="矩形 26">
            <a:extLst>
              <a:ext uri="{FF2B5EF4-FFF2-40B4-BE49-F238E27FC236}">
                <a16:creationId xmlns:a16="http://schemas.microsoft.com/office/drawing/2014/main" xmlns="" id="{3B5D19DD-BD9B-4C37-B48F-1EF430CF75C3}"/>
              </a:ext>
            </a:extLst>
          </p:cNvPr>
          <p:cNvSpPr>
            <a:spLocks noChangeArrowheads="1"/>
          </p:cNvSpPr>
          <p:nvPr/>
        </p:nvSpPr>
        <p:spPr bwMode="auto">
          <a:xfrm>
            <a:off x="1008063" y="2890838"/>
            <a:ext cx="26431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a:latin typeface="汉语拼音" panose="020B0604020202020204" pitchFamily="34" charset="0"/>
                <a:ea typeface="黑体" panose="02010609060101010101" pitchFamily="49" charset="-122"/>
              </a:rPr>
              <a:t>mò</a:t>
            </a:r>
            <a:r>
              <a:rPr lang="zh-CN" altLang="en-US" sz="3200" b="1">
                <a:latin typeface="楷体" panose="02010609060101010101" pitchFamily="49" charset="-122"/>
                <a:ea typeface="楷体" panose="02010609060101010101" pitchFamily="49" charset="-122"/>
              </a:rPr>
              <a:t>（   ）房</a:t>
            </a:r>
          </a:p>
        </p:txBody>
      </p:sp>
      <p:sp>
        <p:nvSpPr>
          <p:cNvPr id="13322" name="TextBox 1">
            <a:extLst>
              <a:ext uri="{FF2B5EF4-FFF2-40B4-BE49-F238E27FC236}">
                <a16:creationId xmlns:a16="http://schemas.microsoft.com/office/drawing/2014/main" xmlns="" id="{B58F861F-571E-4438-BC08-8E2AEA5B1D41}"/>
              </a:ext>
            </a:extLst>
          </p:cNvPr>
          <p:cNvSpPr txBox="1">
            <a:spLocks noChangeArrowheads="1"/>
          </p:cNvSpPr>
          <p:nvPr/>
        </p:nvSpPr>
        <p:spPr bwMode="auto">
          <a:xfrm>
            <a:off x="2060575" y="2870200"/>
            <a:ext cx="5873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FF0000"/>
                </a:solidFill>
                <a:latin typeface="楷体" panose="02010609060101010101" pitchFamily="49" charset="-122"/>
                <a:ea typeface="楷体" panose="02010609060101010101" pitchFamily="49" charset="-122"/>
              </a:rPr>
              <a:t>磨</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13323" name="TextBox 4">
            <a:extLst>
              <a:ext uri="{FF2B5EF4-FFF2-40B4-BE49-F238E27FC236}">
                <a16:creationId xmlns:a16="http://schemas.microsoft.com/office/drawing/2014/main" xmlns="" id="{13C03033-DEE8-45A0-9393-52EF2D8702F7}"/>
              </a:ext>
            </a:extLst>
          </p:cNvPr>
          <p:cNvSpPr txBox="1">
            <a:spLocks noChangeArrowheads="1"/>
          </p:cNvSpPr>
          <p:nvPr/>
        </p:nvSpPr>
        <p:spPr bwMode="auto">
          <a:xfrm>
            <a:off x="6248400" y="2827338"/>
            <a:ext cx="596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rgbClr val="FF0000"/>
                </a:solidFill>
                <a:latin typeface="楷体" panose="02010609060101010101" pitchFamily="49" charset="-122"/>
                <a:ea typeface="楷体" panose="02010609060101010101" pitchFamily="49" charset="-122"/>
              </a:rPr>
              <a:t>栽</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38" name="TextBox 37">
            <a:extLst>
              <a:ext uri="{FF2B5EF4-FFF2-40B4-BE49-F238E27FC236}">
                <a16:creationId xmlns:a16="http://schemas.microsoft.com/office/drawing/2014/main" xmlns="" id="{26D2EE56-3EE4-47E6-8F9A-5F90E864211C}"/>
              </a:ext>
            </a:extLst>
          </p:cNvPr>
          <p:cNvSpPr txBox="1">
            <a:spLocks noChangeArrowheads="1"/>
          </p:cNvSpPr>
          <p:nvPr/>
        </p:nvSpPr>
        <p:spPr bwMode="auto">
          <a:xfrm>
            <a:off x="5146675" y="2835275"/>
            <a:ext cx="26654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dirty="0" err="1">
                <a:latin typeface="汉语拼音" panose="020B0604020202020204" pitchFamily="34" charset="0"/>
                <a:ea typeface="黑体" panose="02010609060101010101" pitchFamily="49" charset="-122"/>
              </a:rPr>
              <a:t>zāi</a:t>
            </a:r>
            <a:r>
              <a:rPr lang="zh-CN" altLang="en-US" sz="3200" b="1" dirty="0">
                <a:latin typeface="楷体" panose="02010609060101010101" pitchFamily="49" charset="-122"/>
                <a:ea typeface="楷体" panose="02010609060101010101" pitchFamily="49" charset="-122"/>
              </a:rPr>
              <a:t>（   ）树</a:t>
            </a:r>
          </a:p>
        </p:txBody>
      </p:sp>
      <p:sp>
        <p:nvSpPr>
          <p:cNvPr id="39" name="TextBox 38">
            <a:extLst>
              <a:ext uri="{FF2B5EF4-FFF2-40B4-BE49-F238E27FC236}">
                <a16:creationId xmlns:a16="http://schemas.microsoft.com/office/drawing/2014/main" xmlns="" id="{FC396FAD-644E-48B4-8B7F-B71824C7B854}"/>
              </a:ext>
            </a:extLst>
          </p:cNvPr>
          <p:cNvSpPr txBox="1">
            <a:spLocks noChangeArrowheads="1"/>
          </p:cNvSpPr>
          <p:nvPr/>
        </p:nvSpPr>
        <p:spPr bwMode="auto">
          <a:xfrm>
            <a:off x="5146675" y="2211388"/>
            <a:ext cx="273843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dirty="0" err="1">
                <a:latin typeface="汉语拼音" panose="020B0604020202020204" pitchFamily="34" charset="0"/>
                <a:ea typeface="黑体" panose="02010609060101010101" pitchFamily="49" charset="-122"/>
              </a:rPr>
              <a:t>zài</a:t>
            </a:r>
            <a:r>
              <a:rPr lang="zh-CN" altLang="en-US" sz="3200" b="1" dirty="0">
                <a:latin typeface="楷体" panose="02010609060101010101" pitchFamily="49" charset="-122"/>
                <a:ea typeface="楷体" panose="02010609060101010101" pitchFamily="49" charset="-122"/>
              </a:rPr>
              <a:t>（   ）物</a:t>
            </a:r>
          </a:p>
        </p:txBody>
      </p:sp>
      <p:grpSp>
        <p:nvGrpSpPr>
          <p:cNvPr id="13326" name="组合 55">
            <a:extLst>
              <a:ext uri="{FF2B5EF4-FFF2-40B4-BE49-F238E27FC236}">
                <a16:creationId xmlns:a16="http://schemas.microsoft.com/office/drawing/2014/main" xmlns="" id="{CF03C84E-FA6D-4CCE-898C-3B857162F1A4}"/>
              </a:ext>
            </a:extLst>
          </p:cNvPr>
          <p:cNvGrpSpPr>
            <a:grpSpLocks/>
          </p:cNvGrpSpPr>
          <p:nvPr/>
        </p:nvGrpSpPr>
        <p:grpSpPr bwMode="auto">
          <a:xfrm>
            <a:off x="-3175" y="-20638"/>
            <a:ext cx="2006600" cy="523876"/>
            <a:chOff x="70" y="-63"/>
            <a:chExt cx="3161" cy="824"/>
          </a:xfrm>
        </p:grpSpPr>
        <p:sp>
          <p:nvSpPr>
            <p:cNvPr id="13330" name="文本框 6">
              <a:extLst>
                <a:ext uri="{FF2B5EF4-FFF2-40B4-BE49-F238E27FC236}">
                  <a16:creationId xmlns:a16="http://schemas.microsoft.com/office/drawing/2014/main" xmlns="" id="{34C60F12-E890-4D70-AEED-C7E54C3310E5}"/>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预习检查</a:t>
              </a:r>
            </a:p>
          </p:txBody>
        </p:sp>
        <p:cxnSp>
          <p:nvCxnSpPr>
            <p:cNvPr id="33" name="直线连接符 9">
              <a:extLst>
                <a:ext uri="{FF2B5EF4-FFF2-40B4-BE49-F238E27FC236}">
                  <a16:creationId xmlns:a16="http://schemas.microsoft.com/office/drawing/2014/main" xmlns="" id="{E5C26FB8-72A0-442D-A87E-069F42476E9E}"/>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4" name="菱形 33">
              <a:extLst>
                <a:ext uri="{FF2B5EF4-FFF2-40B4-BE49-F238E27FC236}">
                  <a16:creationId xmlns:a16="http://schemas.microsoft.com/office/drawing/2014/main" xmlns="" id="{B2E3DA43-494F-4CD2-98EE-B478113CF776}"/>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35" name="左大括号 34">
            <a:extLst>
              <a:ext uri="{FF2B5EF4-FFF2-40B4-BE49-F238E27FC236}">
                <a16:creationId xmlns:a16="http://schemas.microsoft.com/office/drawing/2014/main" xmlns="" id="{D9DC700D-7184-4560-80EF-8888EC187560}"/>
              </a:ext>
            </a:extLst>
          </p:cNvPr>
          <p:cNvSpPr/>
          <p:nvPr/>
        </p:nvSpPr>
        <p:spPr>
          <a:xfrm>
            <a:off x="725488" y="1851025"/>
            <a:ext cx="274637" cy="1503363"/>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eaLnBrk="1" fontAlgn="auto" hangingPunct="1">
              <a:spcBef>
                <a:spcPts val="0"/>
              </a:spcBef>
              <a:spcAft>
                <a:spcPts val="0"/>
              </a:spcAft>
              <a:buFont typeface="Arial" pitchFamily="34" charset="0"/>
              <a:buNone/>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36" name="左大括号 35">
            <a:extLst>
              <a:ext uri="{FF2B5EF4-FFF2-40B4-BE49-F238E27FC236}">
                <a16:creationId xmlns:a16="http://schemas.microsoft.com/office/drawing/2014/main" xmlns="" id="{15AF7D27-553D-426D-92E5-5B847743D712}"/>
              </a:ext>
            </a:extLst>
          </p:cNvPr>
          <p:cNvSpPr/>
          <p:nvPr/>
        </p:nvSpPr>
        <p:spPr>
          <a:xfrm>
            <a:off x="4846638" y="1863725"/>
            <a:ext cx="274637" cy="1503363"/>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eaLnBrk="1" fontAlgn="auto" hangingPunct="1">
              <a:spcBef>
                <a:spcPts val="0"/>
              </a:spcBef>
              <a:spcAft>
                <a:spcPts val="0"/>
              </a:spcAft>
              <a:buFont typeface="Arial" pitchFamily="34" charset="0"/>
              <a:buNone/>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40" name="矩形 39">
            <a:extLst>
              <a:ext uri="{FF2B5EF4-FFF2-40B4-BE49-F238E27FC236}">
                <a16:creationId xmlns:a16="http://schemas.microsoft.com/office/drawing/2014/main" xmlns="" id="{9C13ADD0-6E39-46FE-8149-B7159A893F1F}"/>
              </a:ext>
            </a:extLst>
          </p:cNvPr>
          <p:cNvSpPr>
            <a:spLocks noChangeArrowheads="1"/>
          </p:cNvSpPr>
          <p:nvPr/>
        </p:nvSpPr>
        <p:spPr bwMode="auto">
          <a:xfrm>
            <a:off x="5146675" y="1587500"/>
            <a:ext cx="26606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dirty="0" err="1">
                <a:latin typeface="汉语拼音" panose="020B0604020202020204" pitchFamily="34" charset="0"/>
                <a:ea typeface="黑体" panose="02010609060101010101" pitchFamily="49" charset="-122"/>
              </a:rPr>
              <a:t>cái</a:t>
            </a:r>
            <a:r>
              <a:rPr lang="zh-CN" altLang="en-US" sz="3200" b="1" dirty="0">
                <a:latin typeface="楷体" panose="02010609060101010101" pitchFamily="49" charset="-122"/>
                <a:ea typeface="楷体" panose="02010609060101010101" pitchFamily="49" charset="-122"/>
              </a:rPr>
              <a:t>（   ）剪</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randombar(horizontal)">
                                      <p:cBhvr>
                                        <p:cTn id="7" dur="500"/>
                                        <p:tgtEl>
                                          <p:spTgt spid="133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318"/>
                                        </p:tgtEl>
                                        <p:attrNameLst>
                                          <p:attrName>style.visibility</p:attrName>
                                        </p:attrNameLst>
                                      </p:cBhvr>
                                      <p:to>
                                        <p:strVal val="visible"/>
                                      </p:to>
                                    </p:set>
                                    <p:animEffect transition="in" filter="randombar(horizontal)">
                                      <p:cBhvr>
                                        <p:cTn id="12" dur="500"/>
                                        <p:tgtEl>
                                          <p:spTgt spid="1331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322"/>
                                        </p:tgtEl>
                                        <p:attrNameLst>
                                          <p:attrName>style.visibility</p:attrName>
                                        </p:attrNameLst>
                                      </p:cBhvr>
                                      <p:to>
                                        <p:strVal val="visible"/>
                                      </p:to>
                                    </p:set>
                                    <p:animEffect transition="in" filter="randombar(horizontal)">
                                      <p:cBhvr>
                                        <p:cTn id="17" dur="500"/>
                                        <p:tgtEl>
                                          <p:spTgt spid="1332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316"/>
                                        </p:tgtEl>
                                        <p:attrNameLst>
                                          <p:attrName>style.visibility</p:attrName>
                                        </p:attrNameLst>
                                      </p:cBhvr>
                                      <p:to>
                                        <p:strVal val="visible"/>
                                      </p:to>
                                    </p:set>
                                    <p:animEffect transition="in" filter="randombar(horizontal)">
                                      <p:cBhvr>
                                        <p:cTn id="22" dur="500"/>
                                        <p:tgtEl>
                                          <p:spTgt spid="1331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3317"/>
                                        </p:tgtEl>
                                        <p:attrNameLst>
                                          <p:attrName>style.visibility</p:attrName>
                                        </p:attrNameLst>
                                      </p:cBhvr>
                                      <p:to>
                                        <p:strVal val="visible"/>
                                      </p:to>
                                    </p:set>
                                    <p:animEffect transition="in" filter="randombar(horizontal)">
                                      <p:cBhvr>
                                        <p:cTn id="27" dur="500"/>
                                        <p:tgtEl>
                                          <p:spTgt spid="1331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3323"/>
                                        </p:tgtEl>
                                        <p:attrNameLst>
                                          <p:attrName>style.visibility</p:attrName>
                                        </p:attrNameLst>
                                      </p:cBhvr>
                                      <p:to>
                                        <p:strVal val="visible"/>
                                      </p:to>
                                    </p:set>
                                    <p:animEffect transition="in" filter="randombar(horizontal)">
                                      <p:cBhvr>
                                        <p:cTn id="32" dur="500"/>
                                        <p:tgtEl>
                                          <p:spTgt spid="13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6" grpId="0"/>
      <p:bldP spid="13317" grpId="0"/>
      <p:bldP spid="13318" grpId="0"/>
      <p:bldP spid="13322" grpId="0"/>
      <p:bldP spid="133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1">
            <a:extLst>
              <a:ext uri="{FF2B5EF4-FFF2-40B4-BE49-F238E27FC236}">
                <a16:creationId xmlns:a16="http://schemas.microsoft.com/office/drawing/2014/main" xmlns="" id="{3049E01F-6741-41D5-B225-6F87693D5FF5}"/>
              </a:ext>
            </a:extLst>
          </p:cNvPr>
          <p:cNvGrpSpPr>
            <a:grpSpLocks/>
          </p:cNvGrpSpPr>
          <p:nvPr/>
        </p:nvGrpSpPr>
        <p:grpSpPr bwMode="auto">
          <a:xfrm>
            <a:off x="3700463" y="527050"/>
            <a:ext cx="1743075" cy="566738"/>
            <a:chOff x="3406775" y="598488"/>
            <a:chExt cx="1743075" cy="566737"/>
          </a:xfrm>
        </p:grpSpPr>
        <p:sp>
          <p:nvSpPr>
            <p:cNvPr id="15" name="圆角矩形 14">
              <a:extLst>
                <a:ext uri="{FF2B5EF4-FFF2-40B4-BE49-F238E27FC236}">
                  <a16:creationId xmlns:a16="http://schemas.microsoft.com/office/drawing/2014/main" xmlns="" id="{96A953D2-C7FA-446C-A0AE-8F809C09232F}"/>
                </a:ext>
              </a:extLst>
            </p:cNvPr>
            <p:cNvSpPr/>
            <p:nvPr/>
          </p:nvSpPr>
          <p:spPr>
            <a:xfrm rot="555800">
              <a:off x="4675187" y="715963"/>
              <a:ext cx="442913"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9" name="圆角矩形 18">
              <a:extLst>
                <a:ext uri="{FF2B5EF4-FFF2-40B4-BE49-F238E27FC236}">
                  <a16:creationId xmlns:a16="http://schemas.microsoft.com/office/drawing/2014/main" xmlns="" id="{32FB059B-DF34-48DF-838F-49A4A6D6192F}"/>
                </a:ext>
              </a:extLst>
            </p:cNvPr>
            <p:cNvSpPr/>
            <p:nvPr/>
          </p:nvSpPr>
          <p:spPr>
            <a:xfrm rot="20470821">
              <a:off x="4270375"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0" name="圆角矩形 19">
              <a:extLst>
                <a:ext uri="{FF2B5EF4-FFF2-40B4-BE49-F238E27FC236}">
                  <a16:creationId xmlns:a16="http://schemas.microsoft.com/office/drawing/2014/main" xmlns="" id="{E3578CE0-8DE5-4A73-9E17-CBC7A2B6B767}"/>
                </a:ext>
              </a:extLst>
            </p:cNvPr>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1" name="圆角矩形 20">
              <a:extLst>
                <a:ext uri="{FF2B5EF4-FFF2-40B4-BE49-F238E27FC236}">
                  <a16:creationId xmlns:a16="http://schemas.microsoft.com/office/drawing/2014/main" xmlns="" id="{05F2FB50-3CEC-45DB-A97E-CCA6E8EF43E7}"/>
                </a:ext>
              </a:extLst>
            </p:cNvPr>
            <p:cNvSpPr/>
            <p:nvPr/>
          </p:nvSpPr>
          <p:spPr>
            <a:xfrm rot="21148334">
              <a:off x="34417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4357" name="矩形 1">
              <a:extLst>
                <a:ext uri="{FF2B5EF4-FFF2-40B4-BE49-F238E27FC236}">
                  <a16:creationId xmlns:a16="http://schemas.microsoft.com/office/drawing/2014/main" xmlns="" id="{B39AD475-27D9-4630-8E2D-A5E1F48DF339}"/>
                </a:ext>
              </a:extLst>
            </p:cNvPr>
            <p:cNvSpPr>
              <a:spLocks noChangeArrowheads="1"/>
            </p:cNvSpPr>
            <p:nvPr/>
          </p:nvSpPr>
          <p:spPr bwMode="auto">
            <a:xfrm>
              <a:off x="3406775"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词语解释</a:t>
              </a:r>
            </a:p>
          </p:txBody>
        </p:sp>
      </p:grpSp>
      <p:sp>
        <p:nvSpPr>
          <p:cNvPr id="14339" name="矩形 12">
            <a:extLst>
              <a:ext uri="{FF2B5EF4-FFF2-40B4-BE49-F238E27FC236}">
                <a16:creationId xmlns:a16="http://schemas.microsoft.com/office/drawing/2014/main" xmlns="" id="{EE656813-C9CD-4E47-BB31-F7BDBD9947C9}"/>
              </a:ext>
            </a:extLst>
          </p:cNvPr>
          <p:cNvSpPr>
            <a:spLocks noChangeArrowheads="1"/>
          </p:cNvSpPr>
          <p:nvPr/>
        </p:nvSpPr>
        <p:spPr bwMode="auto">
          <a:xfrm>
            <a:off x="684213" y="1117600"/>
            <a:ext cx="126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800" b="1" dirty="0">
                <a:solidFill>
                  <a:srgbClr val="FF0000"/>
                </a:solidFill>
                <a:latin typeface="楷体" panose="02010609060101010101" pitchFamily="49" charset="-122"/>
                <a:ea typeface="楷体" panose="02010609060101010101" pitchFamily="49" charset="-122"/>
              </a:rPr>
              <a:t>颁发</a:t>
            </a:r>
            <a:r>
              <a:rPr lang="zh-CN" altLang="en-US" sz="2800" b="1" dirty="0">
                <a:solidFill>
                  <a:srgbClr val="FF0000"/>
                </a:solidFill>
                <a:latin typeface="楷体" panose="02010609060101010101" pitchFamily="49" charset="-122"/>
                <a:ea typeface="楷体" panose="02010609060101010101" pitchFamily="49" charset="-122"/>
              </a:rPr>
              <a:t>：</a:t>
            </a:r>
            <a:endParaRPr lang="zh-CN" altLang="en-US" dirty="0"/>
          </a:p>
        </p:txBody>
      </p:sp>
      <p:sp>
        <p:nvSpPr>
          <p:cNvPr id="14" name="矩形 13">
            <a:extLst>
              <a:ext uri="{FF2B5EF4-FFF2-40B4-BE49-F238E27FC236}">
                <a16:creationId xmlns:a16="http://schemas.microsoft.com/office/drawing/2014/main" xmlns="" id="{EB7BC609-5559-4275-98A4-A98DBEA5ED65}"/>
              </a:ext>
            </a:extLst>
          </p:cNvPr>
          <p:cNvSpPr>
            <a:spLocks noChangeArrowheads="1"/>
          </p:cNvSpPr>
          <p:nvPr/>
        </p:nvSpPr>
        <p:spPr bwMode="auto">
          <a:xfrm>
            <a:off x="1763713" y="1117600"/>
            <a:ext cx="61928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800" b="1">
                <a:solidFill>
                  <a:srgbClr val="000000"/>
                </a:solidFill>
                <a:latin typeface="楷体" panose="02010609060101010101" pitchFamily="49" charset="-122"/>
                <a:ea typeface="楷体" panose="02010609060101010101" pitchFamily="49" charset="-122"/>
              </a:rPr>
              <a:t>发布</a:t>
            </a:r>
            <a:r>
              <a:rPr lang="en-US" altLang="zh-CN" sz="2800" b="1">
                <a:solidFill>
                  <a:srgbClr val="000000"/>
                </a:solidFill>
                <a:latin typeface="楷体" panose="02010609060101010101" pitchFamily="49" charset="-122"/>
                <a:ea typeface="楷体" panose="02010609060101010101" pitchFamily="49" charset="-122"/>
              </a:rPr>
              <a:t>(</a:t>
            </a:r>
            <a:r>
              <a:rPr lang="zh-CN" altLang="zh-CN" sz="2800" b="1">
                <a:solidFill>
                  <a:srgbClr val="000000"/>
                </a:solidFill>
                <a:latin typeface="楷体" panose="02010609060101010101" pitchFamily="49" charset="-122"/>
                <a:ea typeface="楷体" panose="02010609060101010101" pitchFamily="49" charset="-122"/>
              </a:rPr>
              <a:t>命令、指示、政策等</a:t>
            </a:r>
            <a:r>
              <a:rPr lang="en-US" altLang="zh-CN" sz="2800" b="1">
                <a:solidFill>
                  <a:srgbClr val="000000"/>
                </a:solidFill>
                <a:latin typeface="楷体" panose="02010609060101010101" pitchFamily="49" charset="-122"/>
                <a:ea typeface="楷体" panose="02010609060101010101" pitchFamily="49" charset="-122"/>
              </a:rPr>
              <a:t>)</a:t>
            </a:r>
            <a:r>
              <a:rPr lang="zh-CN" altLang="zh-CN" sz="2800" b="1">
                <a:solidFill>
                  <a:srgbClr val="000000"/>
                </a:solidFill>
                <a:latin typeface="楷体" panose="02010609060101010101" pitchFamily="49" charset="-122"/>
                <a:ea typeface="楷体" panose="02010609060101010101" pitchFamily="49" charset="-122"/>
              </a:rPr>
              <a:t>。</a:t>
            </a:r>
            <a:endParaRPr lang="zh-CN" altLang="en-US"/>
          </a:p>
        </p:txBody>
      </p:sp>
      <p:sp>
        <p:nvSpPr>
          <p:cNvPr id="14341" name="矩形 15">
            <a:extLst>
              <a:ext uri="{FF2B5EF4-FFF2-40B4-BE49-F238E27FC236}">
                <a16:creationId xmlns:a16="http://schemas.microsoft.com/office/drawing/2014/main" xmlns="" id="{6188BA68-A00D-47EA-ACEA-5D6C8833DF6C}"/>
              </a:ext>
            </a:extLst>
          </p:cNvPr>
          <p:cNvSpPr>
            <a:spLocks noChangeArrowheads="1"/>
          </p:cNvSpPr>
          <p:nvPr/>
        </p:nvSpPr>
        <p:spPr bwMode="auto">
          <a:xfrm>
            <a:off x="684213" y="1665288"/>
            <a:ext cx="126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800" b="1" dirty="0">
                <a:solidFill>
                  <a:srgbClr val="FF0000"/>
                </a:solidFill>
                <a:latin typeface="楷体" panose="02010609060101010101" pitchFamily="49" charset="-122"/>
                <a:ea typeface="楷体" panose="02010609060101010101" pitchFamily="49" charset="-122"/>
              </a:rPr>
              <a:t>建树</a:t>
            </a:r>
            <a:r>
              <a:rPr lang="zh-CN" altLang="en-US" sz="2800" b="1" dirty="0">
                <a:solidFill>
                  <a:srgbClr val="FF0000"/>
                </a:solidFill>
                <a:latin typeface="楷体" panose="02010609060101010101" pitchFamily="49" charset="-122"/>
                <a:ea typeface="楷体" panose="02010609060101010101" pitchFamily="49" charset="-122"/>
              </a:rPr>
              <a:t>：</a:t>
            </a:r>
            <a:endParaRPr lang="zh-CN" altLang="en-US" dirty="0"/>
          </a:p>
        </p:txBody>
      </p:sp>
      <p:sp>
        <p:nvSpPr>
          <p:cNvPr id="17" name="矩形 16">
            <a:extLst>
              <a:ext uri="{FF2B5EF4-FFF2-40B4-BE49-F238E27FC236}">
                <a16:creationId xmlns:a16="http://schemas.microsoft.com/office/drawing/2014/main" xmlns="" id="{449FE0EA-769F-45D7-B48C-FC4C32C416FA}"/>
              </a:ext>
            </a:extLst>
          </p:cNvPr>
          <p:cNvSpPr>
            <a:spLocks noChangeArrowheads="1"/>
          </p:cNvSpPr>
          <p:nvPr/>
        </p:nvSpPr>
        <p:spPr bwMode="auto">
          <a:xfrm>
            <a:off x="1763713" y="1665288"/>
            <a:ext cx="34496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800" b="1">
                <a:solidFill>
                  <a:srgbClr val="000000"/>
                </a:solidFill>
                <a:latin typeface="楷体" panose="02010609060101010101" pitchFamily="49" charset="-122"/>
                <a:ea typeface="楷体" panose="02010609060101010101" pitchFamily="49" charset="-122"/>
              </a:rPr>
              <a:t>建立的功绩。</a:t>
            </a:r>
            <a:endParaRPr lang="zh-CN" altLang="en-US"/>
          </a:p>
        </p:txBody>
      </p:sp>
      <p:sp>
        <p:nvSpPr>
          <p:cNvPr id="14343" name="矩形 17">
            <a:extLst>
              <a:ext uri="{FF2B5EF4-FFF2-40B4-BE49-F238E27FC236}">
                <a16:creationId xmlns:a16="http://schemas.microsoft.com/office/drawing/2014/main" xmlns="" id="{86AEFC92-D90C-4DA6-8176-2E3DDE1CACA5}"/>
              </a:ext>
            </a:extLst>
          </p:cNvPr>
          <p:cNvSpPr>
            <a:spLocks noChangeArrowheads="1"/>
          </p:cNvSpPr>
          <p:nvPr/>
        </p:nvSpPr>
        <p:spPr bwMode="auto">
          <a:xfrm>
            <a:off x="684213" y="2232025"/>
            <a:ext cx="126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800" b="1" dirty="0">
                <a:solidFill>
                  <a:srgbClr val="FF0000"/>
                </a:solidFill>
                <a:latin typeface="楷体" panose="02010609060101010101" pitchFamily="49" charset="-122"/>
                <a:ea typeface="楷体" panose="02010609060101010101" pitchFamily="49" charset="-122"/>
              </a:rPr>
              <a:t>仲裁</a:t>
            </a:r>
            <a:r>
              <a:rPr lang="zh-CN" altLang="en-US" sz="2800" b="1" dirty="0">
                <a:solidFill>
                  <a:srgbClr val="FF0000"/>
                </a:solidFill>
                <a:latin typeface="楷体" panose="02010609060101010101" pitchFamily="49" charset="-122"/>
                <a:ea typeface="楷体" panose="02010609060101010101" pitchFamily="49" charset="-122"/>
              </a:rPr>
              <a:t>：</a:t>
            </a:r>
            <a:endParaRPr lang="zh-CN" altLang="en-US" dirty="0"/>
          </a:p>
        </p:txBody>
      </p:sp>
      <p:sp>
        <p:nvSpPr>
          <p:cNvPr id="14344" name="矩形 21">
            <a:extLst>
              <a:ext uri="{FF2B5EF4-FFF2-40B4-BE49-F238E27FC236}">
                <a16:creationId xmlns:a16="http://schemas.microsoft.com/office/drawing/2014/main" xmlns="" id="{1D416C64-B63D-4E1B-86BE-D351B6E69551}"/>
              </a:ext>
            </a:extLst>
          </p:cNvPr>
          <p:cNvSpPr>
            <a:spLocks noChangeArrowheads="1"/>
          </p:cNvSpPr>
          <p:nvPr/>
        </p:nvSpPr>
        <p:spPr bwMode="auto">
          <a:xfrm>
            <a:off x="684213" y="3278188"/>
            <a:ext cx="126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800" b="1" dirty="0">
                <a:solidFill>
                  <a:srgbClr val="FF0000"/>
                </a:solidFill>
                <a:latin typeface="楷体" panose="02010609060101010101" pitchFamily="49" charset="-122"/>
                <a:ea typeface="楷体" panose="02010609060101010101" pitchFamily="49" charset="-122"/>
              </a:rPr>
              <a:t>遗嘱</a:t>
            </a:r>
            <a:r>
              <a:rPr lang="zh-CN" altLang="en-US" sz="2800" b="1" dirty="0">
                <a:solidFill>
                  <a:srgbClr val="FF0000"/>
                </a:solidFill>
                <a:latin typeface="楷体" panose="02010609060101010101" pitchFamily="49" charset="-122"/>
                <a:ea typeface="楷体" panose="02010609060101010101" pitchFamily="49" charset="-122"/>
              </a:rPr>
              <a:t>：</a:t>
            </a:r>
            <a:endParaRPr lang="zh-CN" altLang="en-US" dirty="0"/>
          </a:p>
        </p:txBody>
      </p:sp>
      <p:sp>
        <p:nvSpPr>
          <p:cNvPr id="23" name="矩形 22">
            <a:extLst>
              <a:ext uri="{FF2B5EF4-FFF2-40B4-BE49-F238E27FC236}">
                <a16:creationId xmlns:a16="http://schemas.microsoft.com/office/drawing/2014/main" xmlns="" id="{92AD4D2C-22A5-4F24-AAF3-B259BEE41C83}"/>
              </a:ext>
            </a:extLst>
          </p:cNvPr>
          <p:cNvSpPr>
            <a:spLocks noChangeArrowheads="1"/>
          </p:cNvSpPr>
          <p:nvPr/>
        </p:nvSpPr>
        <p:spPr bwMode="auto">
          <a:xfrm>
            <a:off x="1763713" y="2211710"/>
            <a:ext cx="734479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800" b="1" dirty="0">
                <a:solidFill>
                  <a:srgbClr val="000000"/>
                </a:solidFill>
                <a:latin typeface="楷体" panose="02010609060101010101" pitchFamily="49" charset="-122"/>
                <a:ea typeface="楷体" panose="02010609060101010101" pitchFamily="49" charset="-122"/>
              </a:rPr>
              <a:t>争执双方同意的第三者对争执事项做出决定</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如国际仲裁、海事仲裁、劳动仲裁等。</a:t>
            </a:r>
            <a:endParaRPr lang="zh-CN" altLang="en-US" dirty="0"/>
          </a:p>
        </p:txBody>
      </p:sp>
      <p:sp>
        <p:nvSpPr>
          <p:cNvPr id="24" name="矩形 23">
            <a:extLst>
              <a:ext uri="{FF2B5EF4-FFF2-40B4-BE49-F238E27FC236}">
                <a16:creationId xmlns:a16="http://schemas.microsoft.com/office/drawing/2014/main" xmlns="" id="{2229C2A1-0BDA-4FB6-AF30-67C1B8D7CE42}"/>
              </a:ext>
            </a:extLst>
          </p:cNvPr>
          <p:cNvSpPr>
            <a:spLocks noChangeArrowheads="1"/>
          </p:cNvSpPr>
          <p:nvPr/>
        </p:nvSpPr>
        <p:spPr bwMode="auto">
          <a:xfrm>
            <a:off x="1763713" y="3219822"/>
            <a:ext cx="6984751"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800" b="1" dirty="0">
                <a:solidFill>
                  <a:srgbClr val="000000"/>
                </a:solidFill>
                <a:latin typeface="楷体" panose="02010609060101010101" pitchFamily="49" charset="-122"/>
                <a:ea typeface="楷体" panose="02010609060101010101" pitchFamily="49" charset="-122"/>
              </a:rPr>
              <a:t>人在生前或临死时对自己身后事如何处理用口头或书面形式所做的嘱咐。</a:t>
            </a:r>
            <a:endParaRPr lang="zh-CN" altLang="en-US" dirty="0"/>
          </a:p>
        </p:txBody>
      </p:sp>
      <p:grpSp>
        <p:nvGrpSpPr>
          <p:cNvPr id="14347" name="组合 55">
            <a:extLst>
              <a:ext uri="{FF2B5EF4-FFF2-40B4-BE49-F238E27FC236}">
                <a16:creationId xmlns:a16="http://schemas.microsoft.com/office/drawing/2014/main" xmlns="" id="{0AC312B3-FA9D-4F44-8D3D-8B1E64F5E309}"/>
              </a:ext>
            </a:extLst>
          </p:cNvPr>
          <p:cNvGrpSpPr>
            <a:grpSpLocks/>
          </p:cNvGrpSpPr>
          <p:nvPr/>
        </p:nvGrpSpPr>
        <p:grpSpPr bwMode="auto">
          <a:xfrm>
            <a:off x="-3175" y="-20638"/>
            <a:ext cx="2006600" cy="523876"/>
            <a:chOff x="70" y="-63"/>
            <a:chExt cx="3161" cy="824"/>
          </a:xfrm>
        </p:grpSpPr>
        <p:sp>
          <p:nvSpPr>
            <p:cNvPr id="14350" name="文本框 6">
              <a:extLst>
                <a:ext uri="{FF2B5EF4-FFF2-40B4-BE49-F238E27FC236}">
                  <a16:creationId xmlns:a16="http://schemas.microsoft.com/office/drawing/2014/main" xmlns="" id="{DDA92E57-0421-46C7-BF3C-F7695B244D0F}"/>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预习检查</a:t>
              </a:r>
            </a:p>
          </p:txBody>
        </p:sp>
        <p:cxnSp>
          <p:nvCxnSpPr>
            <p:cNvPr id="26" name="直线连接符 9">
              <a:extLst>
                <a:ext uri="{FF2B5EF4-FFF2-40B4-BE49-F238E27FC236}">
                  <a16:creationId xmlns:a16="http://schemas.microsoft.com/office/drawing/2014/main" xmlns="" id="{02E60B1D-A651-4DB9-805E-B64B3808AF1F}"/>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7" name="菱形 26">
              <a:extLst>
                <a:ext uri="{FF2B5EF4-FFF2-40B4-BE49-F238E27FC236}">
                  <a16:creationId xmlns:a16="http://schemas.microsoft.com/office/drawing/2014/main" xmlns="" id="{6A0A4034-95E9-41FB-B118-77DFAF1AB028}"/>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4348" name="矩形 10">
            <a:extLst>
              <a:ext uri="{FF2B5EF4-FFF2-40B4-BE49-F238E27FC236}">
                <a16:creationId xmlns:a16="http://schemas.microsoft.com/office/drawing/2014/main" xmlns="" id="{2A708948-3329-4FC9-8A84-EBB94D5F4279}"/>
              </a:ext>
            </a:extLst>
          </p:cNvPr>
          <p:cNvSpPr>
            <a:spLocks noChangeArrowheads="1"/>
          </p:cNvSpPr>
          <p:nvPr/>
        </p:nvSpPr>
        <p:spPr bwMode="auto">
          <a:xfrm>
            <a:off x="646113" y="4222750"/>
            <a:ext cx="25193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800" b="1" dirty="0">
                <a:solidFill>
                  <a:srgbClr val="FF0000"/>
                </a:solidFill>
                <a:latin typeface="楷体" panose="02010609060101010101" pitchFamily="49" charset="-122"/>
                <a:ea typeface="楷体" panose="02010609060101010101" pitchFamily="49" charset="-122"/>
              </a:rPr>
              <a:t>卓有成就：</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9" name="矩形 28">
            <a:extLst>
              <a:ext uri="{FF2B5EF4-FFF2-40B4-BE49-F238E27FC236}">
                <a16:creationId xmlns:a16="http://schemas.microsoft.com/office/drawing/2014/main" xmlns="" id="{FD7851B8-11D1-4D76-8E67-D6B96AD099FF}"/>
              </a:ext>
            </a:extLst>
          </p:cNvPr>
          <p:cNvSpPr>
            <a:spLocks noChangeArrowheads="1"/>
          </p:cNvSpPr>
          <p:nvPr/>
        </p:nvSpPr>
        <p:spPr bwMode="auto">
          <a:xfrm>
            <a:off x="2430463" y="4222750"/>
            <a:ext cx="46815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800" b="1">
                <a:solidFill>
                  <a:srgbClr val="000000"/>
                </a:solidFill>
                <a:latin typeface="楷体" panose="02010609060101010101" pitchFamily="49" charset="-122"/>
                <a:ea typeface="楷体" panose="02010609060101010101" pitchFamily="49" charset="-122"/>
              </a:rPr>
              <a:t>有突出的成绩</a:t>
            </a:r>
            <a:r>
              <a:rPr lang="zh-CN" altLang="en-US" sz="2800" b="1">
                <a:solidFill>
                  <a:srgbClr val="000000"/>
                </a:solidFill>
                <a:latin typeface="楷体" panose="02010609060101010101" pitchFamily="49" charset="-122"/>
                <a:ea typeface="楷体" panose="02010609060101010101" pitchFamily="49" charset="-122"/>
              </a:rPr>
              <a:t>、</a:t>
            </a:r>
            <a:r>
              <a:rPr lang="zh-CN" altLang="zh-CN" sz="2800" b="1">
                <a:solidFill>
                  <a:srgbClr val="000000"/>
                </a:solidFill>
                <a:latin typeface="楷体" panose="02010609060101010101" pitchFamily="49" charset="-122"/>
                <a:ea typeface="楷体" panose="02010609060101010101" pitchFamily="49" charset="-122"/>
              </a:rPr>
              <a:t>成就。</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randombar(horizontal)">
                                      <p:cBhvr>
                                        <p:cTn id="17" dur="500"/>
                                        <p:tgtEl>
                                          <p:spTgt spid="2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randombar(horizontal)">
                                      <p:cBhvr>
                                        <p:cTn id="22" dur="500"/>
                                        <p:tgtEl>
                                          <p:spTgt spid="2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randombar(horizontal)">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23" grpId="0"/>
      <p:bldP spid="24"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
            <a:extLst>
              <a:ext uri="{FF2B5EF4-FFF2-40B4-BE49-F238E27FC236}">
                <a16:creationId xmlns:a16="http://schemas.microsoft.com/office/drawing/2014/main" xmlns="" id="{C1C36F0C-DD95-4915-89F7-913F5E71B25C}"/>
              </a:ext>
            </a:extLst>
          </p:cNvPr>
          <p:cNvSpPr txBox="1">
            <a:spLocks noChangeArrowheads="1"/>
          </p:cNvSpPr>
          <p:nvPr/>
        </p:nvSpPr>
        <p:spPr bwMode="auto">
          <a:xfrm>
            <a:off x="1079500" y="987425"/>
            <a:ext cx="69850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宋体" panose="02010600030101010101" pitchFamily="2" charset="-122"/>
              </a:rPr>
              <a:t>朗读课文，找出消息的导语、主体、背景。</a:t>
            </a:r>
            <a:endParaRPr lang="en-US" altLang="zh-CN" sz="2800" b="1" dirty="0">
              <a:latin typeface="宋体" panose="02010600030101010101" pitchFamily="2" charset="-122"/>
            </a:endParaRPr>
          </a:p>
        </p:txBody>
      </p:sp>
      <p:sp>
        <p:nvSpPr>
          <p:cNvPr id="15363" name="TextBox 1">
            <a:extLst>
              <a:ext uri="{FF2B5EF4-FFF2-40B4-BE49-F238E27FC236}">
                <a16:creationId xmlns:a16="http://schemas.microsoft.com/office/drawing/2014/main" xmlns="" id="{5636F874-DE96-4662-B619-6A305D33B931}"/>
              </a:ext>
            </a:extLst>
          </p:cNvPr>
          <p:cNvSpPr txBox="1">
            <a:spLocks noChangeArrowheads="1"/>
          </p:cNvSpPr>
          <p:nvPr/>
        </p:nvSpPr>
        <p:spPr bwMode="auto">
          <a:xfrm>
            <a:off x="3951288" y="3363913"/>
            <a:ext cx="285296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楷体" panose="02010609060101010101" pitchFamily="49" charset="-122"/>
                <a:ea typeface="楷体" panose="02010609060101010101" pitchFamily="49" charset="-122"/>
              </a:rPr>
              <a:t>最后一段。</a:t>
            </a:r>
            <a:endParaRPr lang="en-US" altLang="zh-CN" sz="2800" b="1" dirty="0">
              <a:latin typeface="楷体" panose="02010609060101010101" pitchFamily="49" charset="-122"/>
              <a:ea typeface="楷体" panose="02010609060101010101" pitchFamily="49" charset="-122"/>
            </a:endParaRPr>
          </a:p>
        </p:txBody>
      </p:sp>
      <p:grpSp>
        <p:nvGrpSpPr>
          <p:cNvPr id="15364" name="组合 8">
            <a:extLst>
              <a:ext uri="{FF2B5EF4-FFF2-40B4-BE49-F238E27FC236}">
                <a16:creationId xmlns:a16="http://schemas.microsoft.com/office/drawing/2014/main" xmlns="" id="{F6047D31-4C63-464D-97D4-5EADCC371CBE}"/>
              </a:ext>
            </a:extLst>
          </p:cNvPr>
          <p:cNvGrpSpPr>
            <a:grpSpLocks/>
          </p:cNvGrpSpPr>
          <p:nvPr/>
        </p:nvGrpSpPr>
        <p:grpSpPr bwMode="auto">
          <a:xfrm>
            <a:off x="0" y="-20638"/>
            <a:ext cx="2006600" cy="523876"/>
            <a:chOff x="70" y="-63"/>
            <a:chExt cx="3161" cy="824"/>
          </a:xfrm>
        </p:grpSpPr>
        <p:sp>
          <p:nvSpPr>
            <p:cNvPr id="15370" name="文本框 6">
              <a:extLst>
                <a:ext uri="{FF2B5EF4-FFF2-40B4-BE49-F238E27FC236}">
                  <a16:creationId xmlns:a16="http://schemas.microsoft.com/office/drawing/2014/main" xmlns="" id="{890303CA-1829-4BF3-A972-C06EEC5C256D}"/>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整体感知</a:t>
              </a:r>
            </a:p>
          </p:txBody>
        </p:sp>
        <p:cxnSp>
          <p:nvCxnSpPr>
            <p:cNvPr id="9" name="直线连接符 9">
              <a:extLst>
                <a:ext uri="{FF2B5EF4-FFF2-40B4-BE49-F238E27FC236}">
                  <a16:creationId xmlns:a16="http://schemas.microsoft.com/office/drawing/2014/main" xmlns="" id="{8EB9B7E7-BB38-4620-B245-BD94B17E7AE8}"/>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16:creationId xmlns:a16="http://schemas.microsoft.com/office/drawing/2014/main" xmlns="" id="{741EADB8-A18E-4353-BB74-2FCBB2F414DC}"/>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
        <p:nvSpPr>
          <p:cNvPr id="15365" name="矩形 1">
            <a:extLst>
              <a:ext uri="{FF2B5EF4-FFF2-40B4-BE49-F238E27FC236}">
                <a16:creationId xmlns:a16="http://schemas.microsoft.com/office/drawing/2014/main" xmlns="" id="{54A60F39-2B67-4FD5-B97F-ED03EDC3066E}"/>
              </a:ext>
            </a:extLst>
          </p:cNvPr>
          <p:cNvSpPr>
            <a:spLocks noChangeArrowheads="1"/>
          </p:cNvSpPr>
          <p:nvPr/>
        </p:nvSpPr>
        <p:spPr bwMode="auto">
          <a:xfrm>
            <a:off x="2743200" y="1924050"/>
            <a:ext cx="12668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导语：</a:t>
            </a:r>
            <a:endParaRPr lang="zh-CN" altLang="en-US" dirty="0"/>
          </a:p>
        </p:txBody>
      </p:sp>
      <p:sp>
        <p:nvSpPr>
          <p:cNvPr id="15366" name="矩形 5">
            <a:extLst>
              <a:ext uri="{FF2B5EF4-FFF2-40B4-BE49-F238E27FC236}">
                <a16:creationId xmlns:a16="http://schemas.microsoft.com/office/drawing/2014/main" xmlns="" id="{B989FFB9-AE8C-4E8E-A27D-742591EBA301}"/>
              </a:ext>
            </a:extLst>
          </p:cNvPr>
          <p:cNvSpPr>
            <a:spLocks noChangeArrowheads="1"/>
          </p:cNvSpPr>
          <p:nvPr/>
        </p:nvSpPr>
        <p:spPr bwMode="auto">
          <a:xfrm>
            <a:off x="3951288" y="1924050"/>
            <a:ext cx="16273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楷体" panose="02010609060101010101" pitchFamily="49" charset="-122"/>
                <a:ea typeface="楷体" panose="02010609060101010101" pitchFamily="49" charset="-122"/>
              </a:rPr>
              <a:t>第一段。</a:t>
            </a:r>
            <a:endParaRPr lang="en-US" altLang="zh-CN" sz="2800" b="1" dirty="0">
              <a:solidFill>
                <a:srgbClr val="000000"/>
              </a:solidFill>
              <a:latin typeface="楷体" panose="02010609060101010101" pitchFamily="49" charset="-122"/>
              <a:ea typeface="楷体" panose="02010609060101010101" pitchFamily="49" charset="-122"/>
            </a:endParaRPr>
          </a:p>
        </p:txBody>
      </p:sp>
      <p:sp>
        <p:nvSpPr>
          <p:cNvPr id="15367" name="矩形 10">
            <a:extLst>
              <a:ext uri="{FF2B5EF4-FFF2-40B4-BE49-F238E27FC236}">
                <a16:creationId xmlns:a16="http://schemas.microsoft.com/office/drawing/2014/main" xmlns="" id="{7C177724-1D8D-4AB4-9986-E715E896B109}"/>
              </a:ext>
            </a:extLst>
          </p:cNvPr>
          <p:cNvSpPr>
            <a:spLocks noChangeArrowheads="1"/>
          </p:cNvSpPr>
          <p:nvPr/>
        </p:nvSpPr>
        <p:spPr bwMode="auto">
          <a:xfrm>
            <a:off x="2743200" y="2590800"/>
            <a:ext cx="126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主体：</a:t>
            </a:r>
            <a:endParaRPr lang="zh-CN" altLang="en-US" dirty="0"/>
          </a:p>
        </p:txBody>
      </p:sp>
      <p:sp>
        <p:nvSpPr>
          <p:cNvPr id="15368" name="矩形 11">
            <a:extLst>
              <a:ext uri="{FF2B5EF4-FFF2-40B4-BE49-F238E27FC236}">
                <a16:creationId xmlns:a16="http://schemas.microsoft.com/office/drawing/2014/main" xmlns="" id="{EB341B99-CDEB-4D04-8A3A-4F2372D952BD}"/>
              </a:ext>
            </a:extLst>
          </p:cNvPr>
          <p:cNvSpPr>
            <a:spLocks noChangeArrowheads="1"/>
          </p:cNvSpPr>
          <p:nvPr/>
        </p:nvSpPr>
        <p:spPr bwMode="auto">
          <a:xfrm>
            <a:off x="3951288" y="2590800"/>
            <a:ext cx="23487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0000"/>
                </a:solidFill>
                <a:latin typeface="楷体" panose="02010609060101010101" pitchFamily="49" charset="-122"/>
                <a:ea typeface="楷体" panose="02010609060101010101" pitchFamily="49" charset="-122"/>
              </a:rPr>
              <a:t>第二、三段。</a:t>
            </a:r>
            <a:endParaRPr lang="en-US" altLang="zh-CN" sz="2800" b="1" dirty="0">
              <a:solidFill>
                <a:srgbClr val="000000"/>
              </a:solidFill>
              <a:latin typeface="楷体" panose="02010609060101010101" pitchFamily="49" charset="-122"/>
              <a:ea typeface="楷体" panose="02010609060101010101" pitchFamily="49" charset="-122"/>
            </a:endParaRPr>
          </a:p>
        </p:txBody>
      </p:sp>
      <p:sp>
        <p:nvSpPr>
          <p:cNvPr id="15369" name="矩形 12">
            <a:extLst>
              <a:ext uri="{FF2B5EF4-FFF2-40B4-BE49-F238E27FC236}">
                <a16:creationId xmlns:a16="http://schemas.microsoft.com/office/drawing/2014/main" xmlns="" id="{7C91777F-3C62-4220-AD60-0F5454634372}"/>
              </a:ext>
            </a:extLst>
          </p:cNvPr>
          <p:cNvSpPr>
            <a:spLocks noChangeArrowheads="1"/>
          </p:cNvSpPr>
          <p:nvPr/>
        </p:nvSpPr>
        <p:spPr bwMode="auto">
          <a:xfrm>
            <a:off x="2743200" y="3363913"/>
            <a:ext cx="126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背景：</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animEffect transition="in" filter="randombar(horizontal)">
                                      <p:cBhvr>
                                        <p:cTn id="7" dur="500"/>
                                        <p:tgtEl>
                                          <p:spTgt spid="153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368"/>
                                        </p:tgtEl>
                                        <p:attrNameLst>
                                          <p:attrName>style.visibility</p:attrName>
                                        </p:attrNameLst>
                                      </p:cBhvr>
                                      <p:to>
                                        <p:strVal val="visible"/>
                                      </p:to>
                                    </p:set>
                                    <p:animEffect transition="in" filter="randombar(horizontal)">
                                      <p:cBhvr>
                                        <p:cTn id="12" dur="500"/>
                                        <p:tgtEl>
                                          <p:spTgt spid="1536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5363"/>
                                        </p:tgtEl>
                                        <p:attrNameLst>
                                          <p:attrName>style.visibility</p:attrName>
                                        </p:attrNameLst>
                                      </p:cBhvr>
                                      <p:to>
                                        <p:strVal val="visible"/>
                                      </p:to>
                                    </p:set>
                                    <p:animEffect transition="in" filter="randombar(horizontal)">
                                      <p:cBhvr>
                                        <p:cTn id="17"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6" grpId="0"/>
      <p:bldP spid="1536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xmlns="" id="{27E29F53-E827-46E4-B796-8B0159C872D1}"/>
              </a:ext>
            </a:extLst>
          </p:cNvPr>
          <p:cNvSpPr txBox="1">
            <a:spLocks noChangeArrowheads="1"/>
          </p:cNvSpPr>
          <p:nvPr/>
        </p:nvSpPr>
        <p:spPr bwMode="auto">
          <a:xfrm>
            <a:off x="900113" y="2409825"/>
            <a:ext cx="77755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    这是</a:t>
            </a:r>
            <a:r>
              <a:rPr lang="zh-CN" altLang="zh-CN" sz="2800" b="1">
                <a:solidFill>
                  <a:srgbClr val="FF0000"/>
                </a:solidFill>
                <a:latin typeface="楷体" panose="02010609060101010101" pitchFamily="49" charset="-122"/>
                <a:ea typeface="楷体" panose="02010609060101010101" pitchFamily="49" charset="-122"/>
              </a:rPr>
              <a:t>消息的电头</a:t>
            </a:r>
            <a:r>
              <a:rPr lang="zh-CN" altLang="en-US" sz="2800" b="1">
                <a:solidFill>
                  <a:srgbClr val="FF0000"/>
                </a:solidFill>
                <a:latin typeface="楷体" panose="02010609060101010101" pitchFamily="49" charset="-122"/>
                <a:ea typeface="楷体" panose="02010609060101010101" pitchFamily="49" charset="-122"/>
              </a:rPr>
              <a:t>，主要用来</a:t>
            </a:r>
            <a:r>
              <a:rPr lang="zh-CN" altLang="zh-CN" sz="2800" b="1">
                <a:solidFill>
                  <a:srgbClr val="FF0000"/>
                </a:solidFill>
                <a:latin typeface="楷体" panose="02010609060101010101" pitchFamily="49" charset="-122"/>
                <a:ea typeface="楷体" panose="02010609060101010101" pitchFamily="49" charset="-122"/>
              </a:rPr>
              <a:t>介绍发电单位和发电时间。</a:t>
            </a:r>
            <a:endParaRPr lang="zh-CN" altLang="en-US" sz="2800" b="1">
              <a:solidFill>
                <a:srgbClr val="FF0000"/>
              </a:solidFill>
              <a:latin typeface="楷体" panose="02010609060101010101" pitchFamily="49" charset="-122"/>
              <a:ea typeface="楷体" panose="02010609060101010101" pitchFamily="49" charset="-122"/>
            </a:endParaRPr>
          </a:p>
        </p:txBody>
      </p:sp>
      <p:grpSp>
        <p:nvGrpSpPr>
          <p:cNvPr id="16387" name="组合 15">
            <a:extLst>
              <a:ext uri="{FF2B5EF4-FFF2-40B4-BE49-F238E27FC236}">
                <a16:creationId xmlns:a16="http://schemas.microsoft.com/office/drawing/2014/main" xmlns="" id="{6B309E39-A889-4E8A-9541-E937F31B0618}"/>
              </a:ext>
            </a:extLst>
          </p:cNvPr>
          <p:cNvGrpSpPr>
            <a:grpSpLocks/>
          </p:cNvGrpSpPr>
          <p:nvPr/>
        </p:nvGrpSpPr>
        <p:grpSpPr bwMode="auto">
          <a:xfrm>
            <a:off x="44450" y="-39688"/>
            <a:ext cx="2006600" cy="522288"/>
            <a:chOff x="70" y="-63"/>
            <a:chExt cx="3160" cy="824"/>
          </a:xfrm>
        </p:grpSpPr>
        <p:sp>
          <p:nvSpPr>
            <p:cNvPr id="16389" name="文本框 6">
              <a:extLst>
                <a:ext uri="{FF2B5EF4-FFF2-40B4-BE49-F238E27FC236}">
                  <a16:creationId xmlns:a16="http://schemas.microsoft.com/office/drawing/2014/main" xmlns="" id="{FC56E272-55CE-4D69-A6B1-946D23FCD1CE}"/>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精读细研</a:t>
              </a:r>
            </a:p>
          </p:txBody>
        </p:sp>
        <p:cxnSp>
          <p:nvCxnSpPr>
            <p:cNvPr id="13" name="直线连接符 9">
              <a:extLst>
                <a:ext uri="{FF2B5EF4-FFF2-40B4-BE49-F238E27FC236}">
                  <a16:creationId xmlns:a16="http://schemas.microsoft.com/office/drawing/2014/main" xmlns="" id="{3A2D6A70-670E-4549-A439-EA2B69AC0CAE}"/>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16:creationId xmlns:a16="http://schemas.microsoft.com/office/drawing/2014/main" xmlns="" id="{C3B72E57-0615-4743-8FA5-B3B112391D47}"/>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6388" name="矩形 1">
            <a:extLst>
              <a:ext uri="{FF2B5EF4-FFF2-40B4-BE49-F238E27FC236}">
                <a16:creationId xmlns:a16="http://schemas.microsoft.com/office/drawing/2014/main" xmlns="" id="{044E6F7E-A585-4A40-B6CF-D33297BC1C9F}"/>
              </a:ext>
            </a:extLst>
          </p:cNvPr>
          <p:cNvSpPr>
            <a:spLocks noChangeArrowheads="1"/>
          </p:cNvSpPr>
          <p:nvPr/>
        </p:nvSpPr>
        <p:spPr bwMode="auto">
          <a:xfrm>
            <a:off x="755650" y="842963"/>
            <a:ext cx="7777163"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4000"/>
              </a:lnSpc>
            </a:pPr>
            <a:r>
              <a:rPr lang="zh-CN" altLang="en-US" sz="2800" b="1" dirty="0">
                <a:latin typeface="宋体" panose="02010600030101010101" pitchFamily="2" charset="-122"/>
              </a:rPr>
              <a:t>    “路透社斯德哥尔摩</a:t>
            </a:r>
            <a:r>
              <a:rPr lang="en-US" altLang="zh-CN" sz="2800" b="1" dirty="0">
                <a:latin typeface="宋体" panose="02010600030101010101" pitchFamily="2" charset="-122"/>
              </a:rPr>
              <a:t>1901</a:t>
            </a:r>
            <a:r>
              <a:rPr lang="zh-CN" altLang="en-US" sz="2800" b="1" dirty="0">
                <a:latin typeface="宋体" panose="02010600030101010101" pitchFamily="2" charset="-122"/>
              </a:rPr>
              <a:t>年</a:t>
            </a:r>
            <a:r>
              <a:rPr lang="en-US" altLang="zh-CN" sz="2800" b="1" dirty="0">
                <a:latin typeface="宋体" panose="02010600030101010101" pitchFamily="2" charset="-122"/>
              </a:rPr>
              <a:t>12</a:t>
            </a:r>
            <a:r>
              <a:rPr lang="zh-CN" altLang="en-US" sz="2800" b="1" dirty="0">
                <a:latin typeface="宋体" panose="02010600030101010101" pitchFamily="2" charset="-122"/>
              </a:rPr>
              <a:t>月</a:t>
            </a:r>
            <a:r>
              <a:rPr lang="en-US" altLang="zh-CN" sz="2800" b="1" dirty="0">
                <a:latin typeface="宋体" panose="02010600030101010101" pitchFamily="2" charset="-122"/>
              </a:rPr>
              <a:t>10</a:t>
            </a:r>
            <a:r>
              <a:rPr lang="zh-CN" altLang="en-US" sz="2800" b="1" dirty="0">
                <a:latin typeface="宋体" panose="02010600030101010101" pitchFamily="2" charset="-122"/>
              </a:rPr>
              <a:t>日电”这一句话在文中有什么作用？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F3F74456-355A-4E21-8D85-B66B6C3701DD}"/>
              </a:ext>
            </a:extLst>
          </p:cNvPr>
          <p:cNvSpPr>
            <a:spLocks noChangeArrowheads="1"/>
          </p:cNvSpPr>
          <p:nvPr/>
        </p:nvSpPr>
        <p:spPr bwMode="auto">
          <a:xfrm>
            <a:off x="1476375" y="3665538"/>
            <a:ext cx="734377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600" b="1" dirty="0">
                <a:latin typeface="楷体" panose="02010609060101010101" pitchFamily="49" charset="-122"/>
                <a:ea typeface="楷体" panose="02010609060101010101" pitchFamily="49" charset="-122"/>
              </a:rPr>
              <a:t>导语交代了颁奖的</a:t>
            </a:r>
            <a:r>
              <a:rPr lang="zh-CN" altLang="zh-CN" sz="2600" b="1" dirty="0">
                <a:solidFill>
                  <a:srgbClr val="0000FF"/>
                </a:solidFill>
                <a:latin typeface="楷体" panose="02010609060101010101" pitchFamily="49" charset="-122"/>
                <a:ea typeface="楷体" panose="02010609060101010101" pitchFamily="49" charset="-122"/>
              </a:rPr>
              <a:t>时间</a:t>
            </a:r>
            <a:r>
              <a:rPr lang="zh-CN" altLang="en-US" sz="2600" b="1" dirty="0">
                <a:latin typeface="楷体" panose="02010609060101010101" pitchFamily="49" charset="-122"/>
                <a:ea typeface="楷体" panose="02010609060101010101" pitchFamily="49" charset="-122"/>
              </a:rPr>
              <a:t>，</a:t>
            </a:r>
            <a:r>
              <a:rPr lang="zh-CN" altLang="zh-CN" sz="2600" b="1" dirty="0">
                <a:solidFill>
                  <a:srgbClr val="0000FF"/>
                </a:solidFill>
                <a:latin typeface="楷体" panose="02010609060101010101" pitchFamily="49" charset="-122"/>
                <a:ea typeface="楷体" panose="02010609060101010101" pitchFamily="49" charset="-122"/>
              </a:rPr>
              <a:t>颁发者</a:t>
            </a:r>
            <a:r>
              <a:rPr lang="zh-CN" altLang="zh-CN" sz="2600" b="1" dirty="0">
                <a:latin typeface="楷体" panose="02010609060101010101" pitchFamily="49" charset="-122"/>
                <a:ea typeface="楷体" panose="02010609060101010101" pitchFamily="49" charset="-122"/>
              </a:rPr>
              <a:t>和颁奖</a:t>
            </a:r>
            <a:r>
              <a:rPr lang="zh-CN" altLang="zh-CN" sz="2600" b="1" dirty="0">
                <a:solidFill>
                  <a:srgbClr val="0000FF"/>
                </a:solidFill>
                <a:latin typeface="楷体" panose="02010609060101010101" pitchFamily="49" charset="-122"/>
                <a:ea typeface="楷体" panose="02010609060101010101" pitchFamily="49" charset="-122"/>
              </a:rPr>
              <a:t>机构</a:t>
            </a:r>
            <a:r>
              <a:rPr lang="zh-CN" altLang="zh-CN" sz="2600" b="1" dirty="0">
                <a:latin typeface="楷体" panose="02010609060101010101" pitchFamily="49" charset="-122"/>
                <a:ea typeface="楷体" panose="02010609060101010101" pitchFamily="49" charset="-122"/>
              </a:rPr>
              <a:t>以及诺贝尔奖</a:t>
            </a:r>
            <a:r>
              <a:rPr lang="zh-CN" altLang="zh-CN" sz="2600" b="1" dirty="0">
                <a:solidFill>
                  <a:srgbClr val="0000FF"/>
                </a:solidFill>
                <a:latin typeface="楷体" panose="02010609060101010101" pitchFamily="49" charset="-122"/>
                <a:ea typeface="楷体" panose="02010609060101010101" pitchFamily="49" charset="-122"/>
              </a:rPr>
              <a:t>设立的奖项</a:t>
            </a:r>
            <a:r>
              <a:rPr lang="zh-CN" altLang="zh-CN" sz="2600" b="1" dirty="0">
                <a:latin typeface="楷体" panose="02010609060101010101" pitchFamily="49" charset="-122"/>
                <a:ea typeface="楷体" panose="02010609060101010101" pitchFamily="49" charset="-122"/>
              </a:rPr>
              <a:t>。</a:t>
            </a:r>
            <a:endParaRPr lang="zh-CN" altLang="en-US" sz="2600" b="1" dirty="0">
              <a:latin typeface="楷体" panose="02010609060101010101" pitchFamily="49" charset="-122"/>
              <a:ea typeface="楷体" panose="02010609060101010101" pitchFamily="49" charset="-122"/>
            </a:endParaRPr>
          </a:p>
        </p:txBody>
      </p:sp>
      <p:sp>
        <p:nvSpPr>
          <p:cNvPr id="6" name="矩形 5">
            <a:extLst>
              <a:ext uri="{FF2B5EF4-FFF2-40B4-BE49-F238E27FC236}">
                <a16:creationId xmlns:a16="http://schemas.microsoft.com/office/drawing/2014/main" xmlns="" id="{A90999E9-660F-471C-9CA0-637F94DD76BF}"/>
              </a:ext>
            </a:extLst>
          </p:cNvPr>
          <p:cNvSpPr>
            <a:spLocks noChangeArrowheads="1"/>
          </p:cNvSpPr>
          <p:nvPr/>
        </p:nvSpPr>
        <p:spPr bwMode="auto">
          <a:xfrm>
            <a:off x="1476375" y="1419225"/>
            <a:ext cx="7343775"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600" b="1" dirty="0">
                <a:latin typeface="楷体" panose="02010609060101010101" pitchFamily="49" charset="-122"/>
                <a:ea typeface="楷体" panose="02010609060101010101" pitchFamily="49" charset="-122"/>
              </a:rPr>
              <a:t>瑞典国王和挪威诺贝尔基金会今天首次颁发了诺贝尔奖。根据诺贝尔的遗嘱</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“诺贝尔奖每年发给那些在过去的一年里</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在物理学、化学、生理学或医学、文学及和平事业方面为人类做出最大贡献的人”。</a:t>
            </a:r>
            <a:endParaRPr lang="zh-CN" altLang="en-US" sz="2600" b="1" dirty="0">
              <a:latin typeface="楷体" panose="02010609060101010101" pitchFamily="49" charset="-122"/>
              <a:ea typeface="楷体" panose="02010609060101010101" pitchFamily="49" charset="-122"/>
            </a:endParaRPr>
          </a:p>
        </p:txBody>
      </p:sp>
      <p:sp>
        <p:nvSpPr>
          <p:cNvPr id="17412" name="TextBox 6">
            <a:extLst>
              <a:ext uri="{FF2B5EF4-FFF2-40B4-BE49-F238E27FC236}">
                <a16:creationId xmlns:a16="http://schemas.microsoft.com/office/drawing/2014/main" xmlns="" id="{E428BC7E-7EE5-42F3-9566-8886C6468DFC}"/>
              </a:ext>
            </a:extLst>
          </p:cNvPr>
          <p:cNvSpPr txBox="1">
            <a:spLocks noChangeArrowheads="1"/>
          </p:cNvSpPr>
          <p:nvPr/>
        </p:nvSpPr>
        <p:spPr bwMode="auto">
          <a:xfrm>
            <a:off x="468313" y="1419225"/>
            <a:ext cx="13668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600" b="1" dirty="0">
                <a:solidFill>
                  <a:srgbClr val="FF0000"/>
                </a:solidFill>
                <a:latin typeface="楷体" panose="02010609060101010101" pitchFamily="49" charset="-122"/>
                <a:ea typeface="楷体" panose="02010609060101010101" pitchFamily="49" charset="-122"/>
              </a:rPr>
              <a:t>导语：</a:t>
            </a:r>
          </a:p>
        </p:txBody>
      </p:sp>
      <p:sp>
        <p:nvSpPr>
          <p:cNvPr id="17413" name="TextBox 7">
            <a:extLst>
              <a:ext uri="{FF2B5EF4-FFF2-40B4-BE49-F238E27FC236}">
                <a16:creationId xmlns:a16="http://schemas.microsoft.com/office/drawing/2014/main" xmlns="" id="{883339D8-7731-46C6-9BEB-8C030E6FC357}"/>
              </a:ext>
            </a:extLst>
          </p:cNvPr>
          <p:cNvSpPr txBox="1">
            <a:spLocks noChangeArrowheads="1"/>
          </p:cNvSpPr>
          <p:nvPr/>
        </p:nvSpPr>
        <p:spPr bwMode="auto">
          <a:xfrm>
            <a:off x="468313" y="3665538"/>
            <a:ext cx="122396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600" b="1" dirty="0">
                <a:solidFill>
                  <a:srgbClr val="FF0000"/>
                </a:solidFill>
                <a:latin typeface="楷体" panose="02010609060101010101" pitchFamily="49" charset="-122"/>
                <a:ea typeface="楷体" panose="02010609060101010101" pitchFamily="49" charset="-122"/>
              </a:rPr>
              <a:t>内容：</a:t>
            </a:r>
          </a:p>
        </p:txBody>
      </p:sp>
      <p:grpSp>
        <p:nvGrpSpPr>
          <p:cNvPr id="17414" name="组合 15">
            <a:extLst>
              <a:ext uri="{FF2B5EF4-FFF2-40B4-BE49-F238E27FC236}">
                <a16:creationId xmlns:a16="http://schemas.microsoft.com/office/drawing/2014/main" xmlns="" id="{115DD53F-93EB-4660-9D5C-33CF2E47EA05}"/>
              </a:ext>
            </a:extLst>
          </p:cNvPr>
          <p:cNvGrpSpPr>
            <a:grpSpLocks/>
          </p:cNvGrpSpPr>
          <p:nvPr/>
        </p:nvGrpSpPr>
        <p:grpSpPr bwMode="auto">
          <a:xfrm>
            <a:off x="44450" y="-39688"/>
            <a:ext cx="2006600" cy="522288"/>
            <a:chOff x="70" y="-63"/>
            <a:chExt cx="3160" cy="824"/>
          </a:xfrm>
        </p:grpSpPr>
        <p:sp>
          <p:nvSpPr>
            <p:cNvPr id="17416" name="文本框 6">
              <a:extLst>
                <a:ext uri="{FF2B5EF4-FFF2-40B4-BE49-F238E27FC236}">
                  <a16:creationId xmlns:a16="http://schemas.microsoft.com/office/drawing/2014/main" xmlns="" id="{D33B0448-ADAF-4876-A256-A74F5FA691F1}"/>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精读细研</a:t>
              </a:r>
            </a:p>
          </p:txBody>
        </p:sp>
        <p:cxnSp>
          <p:nvCxnSpPr>
            <p:cNvPr id="14" name="直线连接符 9">
              <a:extLst>
                <a:ext uri="{FF2B5EF4-FFF2-40B4-BE49-F238E27FC236}">
                  <a16:creationId xmlns:a16="http://schemas.microsoft.com/office/drawing/2014/main" xmlns="" id="{91FD62C3-4C5B-4221-890B-2101A570387C}"/>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a:extLst>
                <a:ext uri="{FF2B5EF4-FFF2-40B4-BE49-F238E27FC236}">
                  <a16:creationId xmlns:a16="http://schemas.microsoft.com/office/drawing/2014/main" xmlns="" id="{82B17509-1AAC-4318-A363-A90E662B07A4}"/>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7415" name="矩形 1">
            <a:extLst>
              <a:ext uri="{FF2B5EF4-FFF2-40B4-BE49-F238E27FC236}">
                <a16:creationId xmlns:a16="http://schemas.microsoft.com/office/drawing/2014/main" xmlns="" id="{A6A7E76B-3A72-48CE-B64C-D235E825A90D}"/>
              </a:ext>
            </a:extLst>
          </p:cNvPr>
          <p:cNvSpPr>
            <a:spLocks noChangeArrowheads="1"/>
          </p:cNvSpPr>
          <p:nvPr/>
        </p:nvSpPr>
        <p:spPr bwMode="auto">
          <a:xfrm>
            <a:off x="539750" y="569913"/>
            <a:ext cx="8208963"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600" b="1" dirty="0">
                <a:latin typeface="宋体" panose="02010600030101010101" pitchFamily="2" charset="-122"/>
              </a:rPr>
              <a:t>    </a:t>
            </a:r>
            <a:r>
              <a:rPr lang="zh-CN" altLang="zh-CN" sz="2600" b="1" dirty="0">
                <a:latin typeface="宋体" panose="02010600030101010101" pitchFamily="2" charset="-122"/>
              </a:rPr>
              <a:t>大声朗读课文</a:t>
            </a:r>
            <a:r>
              <a:rPr lang="zh-CN" altLang="en-US" sz="2600" b="1" dirty="0">
                <a:latin typeface="宋体" panose="02010600030101010101" pitchFamily="2" charset="-122"/>
              </a:rPr>
              <a:t>，</a:t>
            </a:r>
            <a:r>
              <a:rPr lang="zh-CN" altLang="zh-CN" sz="2600" b="1" dirty="0">
                <a:latin typeface="宋体" panose="02010600030101010101" pitchFamily="2" charset="-122"/>
              </a:rPr>
              <a:t>勾画出导语部分。思考</a:t>
            </a:r>
            <a:r>
              <a:rPr lang="en-US" altLang="zh-CN" sz="2600" b="1" dirty="0">
                <a:latin typeface="宋体" panose="02010600030101010101" pitchFamily="2" charset="-122"/>
              </a:rPr>
              <a:t>:</a:t>
            </a:r>
            <a:r>
              <a:rPr lang="zh-CN" altLang="zh-CN" sz="2600" b="1" dirty="0">
                <a:latin typeface="宋体" panose="02010600030101010101" pitchFamily="2" charset="-122"/>
              </a:rPr>
              <a:t>导语交代了哪些内容</a:t>
            </a:r>
            <a:r>
              <a:rPr lang="zh-CN" altLang="en-US" sz="2600" b="1" dirty="0">
                <a:latin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EEC76919-4C76-4E20-8F12-A615CB63DC90}"/>
              </a:ext>
            </a:extLst>
          </p:cNvPr>
          <p:cNvSpPr>
            <a:spLocks noChangeArrowheads="1"/>
          </p:cNvSpPr>
          <p:nvPr/>
        </p:nvSpPr>
        <p:spPr bwMode="auto">
          <a:xfrm>
            <a:off x="558800" y="1779588"/>
            <a:ext cx="8045450" cy="19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latin typeface="楷体" panose="02010609060101010101" pitchFamily="49" charset="-122"/>
                <a:ea typeface="楷体" panose="02010609060101010101" pitchFamily="49" charset="-122"/>
              </a:rPr>
              <a:t>    主体部分是</a:t>
            </a:r>
            <a:r>
              <a:rPr lang="zh-CN" altLang="en-US" sz="2800" b="1" dirty="0">
                <a:solidFill>
                  <a:srgbClr val="FF0000"/>
                </a:solidFill>
                <a:latin typeface="楷体" panose="02010609060101010101" pitchFamily="49" charset="-122"/>
                <a:ea typeface="楷体" panose="02010609060101010101" pitchFamily="49" charset="-122"/>
              </a:rPr>
              <a:t>第</a:t>
            </a:r>
            <a:r>
              <a:rPr lang="en-US" altLang="zh-CN" sz="2800" b="1" dirty="0">
                <a:solidFill>
                  <a:srgbClr val="FF0000"/>
                </a:solidFill>
                <a:latin typeface="楷体" panose="02010609060101010101" pitchFamily="49" charset="-122"/>
                <a:ea typeface="楷体" panose="02010609060101010101" pitchFamily="49" charset="-122"/>
              </a:rPr>
              <a:t>2</a:t>
            </a:r>
            <a:r>
              <a:rPr lang="zh-CN" altLang="en-US" sz="2800" b="1" dirty="0">
                <a:solidFill>
                  <a:srgbClr val="FF0000"/>
                </a:solidFill>
                <a:latin typeface="楷体" panose="02010609060101010101" pitchFamily="49" charset="-122"/>
                <a:ea typeface="楷体" panose="02010609060101010101" pitchFamily="49" charset="-122"/>
              </a:rPr>
              <a:t>、</a:t>
            </a:r>
            <a:r>
              <a:rPr lang="en-US" altLang="zh-CN" sz="2800" b="1" dirty="0">
                <a:solidFill>
                  <a:srgbClr val="FF0000"/>
                </a:solidFill>
                <a:latin typeface="楷体" panose="02010609060101010101" pitchFamily="49" charset="-122"/>
                <a:ea typeface="楷体" panose="02010609060101010101" pitchFamily="49" charset="-122"/>
              </a:rPr>
              <a:t>3</a:t>
            </a:r>
            <a:r>
              <a:rPr lang="zh-CN" altLang="en-US" sz="2800" b="1" dirty="0">
                <a:solidFill>
                  <a:srgbClr val="FF0000"/>
                </a:solidFill>
                <a:latin typeface="楷体" panose="02010609060101010101" pitchFamily="49" charset="-122"/>
                <a:ea typeface="楷体" panose="02010609060101010101" pitchFamily="49" charset="-122"/>
              </a:rPr>
              <a:t>段</a:t>
            </a:r>
            <a:r>
              <a:rPr lang="zh-CN" altLang="en-US" sz="2800" b="1" dirty="0">
                <a:latin typeface="楷体" panose="02010609060101010101" pitchFamily="49" charset="-122"/>
                <a:ea typeface="楷体" panose="02010609060101010101" pitchFamily="49" charset="-122"/>
              </a:rPr>
              <a:t>，主要内容为</a:t>
            </a:r>
            <a:r>
              <a:rPr lang="zh-CN" altLang="zh-CN" sz="2800" b="1" dirty="0">
                <a:latin typeface="楷体" panose="02010609060101010101" pitchFamily="49" charset="-122"/>
                <a:ea typeface="楷体" panose="02010609060101010101" pitchFamily="49" charset="-122"/>
              </a:rPr>
              <a:t>首届诺贝尔奖的</a:t>
            </a:r>
            <a:r>
              <a:rPr lang="zh-CN" altLang="zh-CN" sz="2800" b="1" dirty="0">
                <a:solidFill>
                  <a:srgbClr val="FF0000"/>
                </a:solidFill>
                <a:latin typeface="楷体" panose="02010609060101010101" pitchFamily="49" charset="-122"/>
                <a:ea typeface="楷体" panose="02010609060101010101" pitchFamily="49" charset="-122"/>
              </a:rPr>
              <a:t>获得者及所获奖项</a:t>
            </a:r>
            <a:r>
              <a:rPr lang="zh-CN" altLang="zh-CN" sz="2800" b="1" dirty="0">
                <a:latin typeface="楷体" panose="02010609060101010101" pitchFamily="49" charset="-122"/>
                <a:ea typeface="楷体" panose="02010609060101010101" pitchFamily="49" charset="-122"/>
              </a:rPr>
              <a:t>；诺贝尔奖的</a:t>
            </a:r>
            <a:r>
              <a:rPr lang="zh-CN" altLang="zh-CN" sz="2800" b="1" dirty="0">
                <a:solidFill>
                  <a:srgbClr val="FF0000"/>
                </a:solidFill>
                <a:latin typeface="楷体" panose="02010609060101010101" pitchFamily="49" charset="-122"/>
                <a:ea typeface="楷体" panose="02010609060101010101" pitchFamily="49" charset="-122"/>
              </a:rPr>
              <a:t>颁奖机构</a:t>
            </a:r>
            <a:r>
              <a:rPr lang="zh-CN" altLang="en-US"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时间和地点。</a:t>
            </a:r>
            <a:endParaRPr lang="zh-CN" altLang="en-US" sz="2800" b="1" dirty="0">
              <a:solidFill>
                <a:srgbClr val="FF0000"/>
              </a:solidFill>
              <a:latin typeface="楷体" panose="02010609060101010101" pitchFamily="49" charset="-122"/>
              <a:ea typeface="楷体" panose="02010609060101010101" pitchFamily="49" charset="-122"/>
            </a:endParaRPr>
          </a:p>
        </p:txBody>
      </p:sp>
      <p:grpSp>
        <p:nvGrpSpPr>
          <p:cNvPr id="18435" name="组合 15">
            <a:extLst>
              <a:ext uri="{FF2B5EF4-FFF2-40B4-BE49-F238E27FC236}">
                <a16:creationId xmlns:a16="http://schemas.microsoft.com/office/drawing/2014/main" xmlns="" id="{46E3E5FB-D590-4B23-B4BB-10D49CDB3C0E}"/>
              </a:ext>
            </a:extLst>
          </p:cNvPr>
          <p:cNvGrpSpPr>
            <a:grpSpLocks/>
          </p:cNvGrpSpPr>
          <p:nvPr/>
        </p:nvGrpSpPr>
        <p:grpSpPr bwMode="auto">
          <a:xfrm>
            <a:off x="44450" y="-39688"/>
            <a:ext cx="2006600" cy="522288"/>
            <a:chOff x="70" y="-63"/>
            <a:chExt cx="3160" cy="824"/>
          </a:xfrm>
        </p:grpSpPr>
        <p:sp>
          <p:nvSpPr>
            <p:cNvPr id="18437" name="文本框 6">
              <a:extLst>
                <a:ext uri="{FF2B5EF4-FFF2-40B4-BE49-F238E27FC236}">
                  <a16:creationId xmlns:a16="http://schemas.microsoft.com/office/drawing/2014/main" xmlns="" id="{E0155F42-4547-4824-AFDD-25DC94EB0E5D}"/>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精读细研</a:t>
              </a:r>
            </a:p>
          </p:txBody>
        </p:sp>
        <p:cxnSp>
          <p:nvCxnSpPr>
            <p:cNvPr id="12" name="直线连接符 9">
              <a:extLst>
                <a:ext uri="{FF2B5EF4-FFF2-40B4-BE49-F238E27FC236}">
                  <a16:creationId xmlns:a16="http://schemas.microsoft.com/office/drawing/2014/main" xmlns="" id="{342A83E8-42CB-4FDF-B190-72C7B8C42BDF}"/>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a16="http://schemas.microsoft.com/office/drawing/2014/main" xmlns="" id="{280FE77B-918B-4126-9271-ED293DD7529F}"/>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8436" name="矩形 1">
            <a:extLst>
              <a:ext uri="{FF2B5EF4-FFF2-40B4-BE49-F238E27FC236}">
                <a16:creationId xmlns:a16="http://schemas.microsoft.com/office/drawing/2014/main" xmlns="" id="{E187FBDD-9CC4-4DC9-86E1-A77622B1D256}"/>
              </a:ext>
            </a:extLst>
          </p:cNvPr>
          <p:cNvSpPr>
            <a:spLocks noChangeArrowheads="1"/>
          </p:cNvSpPr>
          <p:nvPr/>
        </p:nvSpPr>
        <p:spPr bwMode="auto">
          <a:xfrm>
            <a:off x="1331913" y="915988"/>
            <a:ext cx="66960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800" b="1" dirty="0">
                <a:latin typeface="宋体" panose="02010600030101010101" pitchFamily="2" charset="-122"/>
              </a:rPr>
              <a:t>速读主体部分</a:t>
            </a:r>
            <a:r>
              <a:rPr lang="zh-CN" altLang="en-US" sz="2800" b="1" dirty="0">
                <a:latin typeface="宋体" panose="02010600030101010101" pitchFamily="2" charset="-122"/>
              </a:rPr>
              <a:t>，</a:t>
            </a:r>
            <a:r>
              <a:rPr lang="zh-CN" altLang="zh-CN" sz="2800" b="1" dirty="0">
                <a:latin typeface="宋体" panose="02010600030101010101" pitchFamily="2" charset="-122"/>
              </a:rPr>
              <a:t>从中你获取了哪些信息</a:t>
            </a:r>
            <a:r>
              <a:rPr lang="zh-CN" altLang="en-US" sz="2800" b="1" dirty="0">
                <a:latin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a:extLst>
              <a:ext uri="{FF2B5EF4-FFF2-40B4-BE49-F238E27FC236}">
                <a16:creationId xmlns:a16="http://schemas.microsoft.com/office/drawing/2014/main" xmlns="" id="{7C04478C-E3AB-407B-BD8E-F4E639072447}"/>
              </a:ext>
            </a:extLst>
          </p:cNvPr>
          <p:cNvSpPr>
            <a:spLocks noChangeArrowheads="1"/>
          </p:cNvSpPr>
          <p:nvPr/>
        </p:nvSpPr>
        <p:spPr bwMode="auto">
          <a:xfrm>
            <a:off x="947738" y="2173288"/>
            <a:ext cx="74168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latin typeface="楷体" panose="02010609060101010101" pitchFamily="49" charset="-122"/>
                <a:ea typeface="楷体" panose="02010609060101010101" pitchFamily="49" charset="-122"/>
              </a:rPr>
              <a:t>    属于</a:t>
            </a:r>
            <a:r>
              <a:rPr lang="zh-CN" altLang="zh-CN" sz="2800" b="1">
                <a:solidFill>
                  <a:srgbClr val="FF0000"/>
                </a:solidFill>
                <a:latin typeface="楷体" panose="02010609060101010101" pitchFamily="49" charset="-122"/>
                <a:ea typeface="楷体" panose="02010609060101010101" pitchFamily="49" charset="-122"/>
              </a:rPr>
              <a:t>背景</a:t>
            </a:r>
            <a:r>
              <a:rPr lang="zh-CN" altLang="zh-CN" sz="2800" b="1">
                <a:latin typeface="楷体" panose="02010609060101010101" pitchFamily="49" charset="-122"/>
                <a:ea typeface="楷体" panose="02010609060101010101" pitchFamily="49" charset="-122"/>
              </a:rPr>
              <a:t>部分</a:t>
            </a:r>
            <a:r>
              <a:rPr lang="zh-CN" altLang="en-US" sz="2800" b="1">
                <a:latin typeface="楷体" panose="02010609060101010101" pitchFamily="49" charset="-122"/>
                <a:ea typeface="楷体" panose="02010609060101010101" pitchFamily="49" charset="-122"/>
              </a:rPr>
              <a:t>，主要内容为介绍诺贝尔奖奖金的</a:t>
            </a:r>
            <a:r>
              <a:rPr lang="zh-CN" altLang="en-US" sz="2800" b="1">
                <a:solidFill>
                  <a:srgbClr val="FF0000"/>
                </a:solidFill>
                <a:latin typeface="楷体" panose="02010609060101010101" pitchFamily="49" charset="-122"/>
                <a:ea typeface="楷体" panose="02010609060101010101" pitchFamily="49" charset="-122"/>
              </a:rPr>
              <a:t>来源</a:t>
            </a:r>
            <a:r>
              <a:rPr lang="zh-CN" altLang="en-US" sz="2800" b="1">
                <a:latin typeface="楷体" panose="02010609060101010101" pitchFamily="49" charset="-122"/>
                <a:ea typeface="楷体" panose="02010609060101010101" pitchFamily="49" charset="-122"/>
              </a:rPr>
              <a:t>和</a:t>
            </a:r>
            <a:r>
              <a:rPr lang="zh-CN" altLang="en-US" sz="2800" b="1">
                <a:solidFill>
                  <a:srgbClr val="FF0000"/>
                </a:solidFill>
                <a:latin typeface="楷体" panose="02010609060101010101" pitchFamily="49" charset="-122"/>
                <a:ea typeface="楷体" panose="02010609060101010101" pitchFamily="49" charset="-122"/>
              </a:rPr>
              <a:t>资金管理权与评议权的分离</a:t>
            </a:r>
            <a:r>
              <a:rPr lang="zh-CN" altLang="en-US" sz="2800" b="1">
                <a:latin typeface="楷体" panose="02010609060101010101" pitchFamily="49" charset="-122"/>
                <a:ea typeface="楷体" panose="02010609060101010101" pitchFamily="49" charset="-122"/>
              </a:rPr>
              <a:t>。</a:t>
            </a:r>
          </a:p>
        </p:txBody>
      </p:sp>
      <p:grpSp>
        <p:nvGrpSpPr>
          <p:cNvPr id="19459" name="组合 15">
            <a:extLst>
              <a:ext uri="{FF2B5EF4-FFF2-40B4-BE49-F238E27FC236}">
                <a16:creationId xmlns:a16="http://schemas.microsoft.com/office/drawing/2014/main" xmlns="" id="{5F899B53-1462-422B-ACF6-34C096AFA6AE}"/>
              </a:ext>
            </a:extLst>
          </p:cNvPr>
          <p:cNvGrpSpPr>
            <a:grpSpLocks/>
          </p:cNvGrpSpPr>
          <p:nvPr/>
        </p:nvGrpSpPr>
        <p:grpSpPr bwMode="auto">
          <a:xfrm>
            <a:off x="44450" y="-39688"/>
            <a:ext cx="2006600" cy="522288"/>
            <a:chOff x="70" y="-63"/>
            <a:chExt cx="3160" cy="824"/>
          </a:xfrm>
        </p:grpSpPr>
        <p:sp>
          <p:nvSpPr>
            <p:cNvPr id="19461" name="文本框 6">
              <a:extLst>
                <a:ext uri="{FF2B5EF4-FFF2-40B4-BE49-F238E27FC236}">
                  <a16:creationId xmlns:a16="http://schemas.microsoft.com/office/drawing/2014/main" xmlns="" id="{99DE373B-50EB-49BD-9F9B-6B38192E4E74}"/>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精读细研</a:t>
              </a:r>
            </a:p>
          </p:txBody>
        </p:sp>
        <p:cxnSp>
          <p:nvCxnSpPr>
            <p:cNvPr id="13" name="直线连接符 9">
              <a:extLst>
                <a:ext uri="{FF2B5EF4-FFF2-40B4-BE49-F238E27FC236}">
                  <a16:creationId xmlns:a16="http://schemas.microsoft.com/office/drawing/2014/main" xmlns="" id="{3990CD13-BE86-4310-ACD6-40777BFBBEEF}"/>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16:creationId xmlns:a16="http://schemas.microsoft.com/office/drawing/2014/main" xmlns="" id="{BC3523DC-B3A4-4C7D-978B-EA1BA9DDBEC0}"/>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9460" name="矩形 1">
            <a:extLst>
              <a:ext uri="{FF2B5EF4-FFF2-40B4-BE49-F238E27FC236}">
                <a16:creationId xmlns:a16="http://schemas.microsoft.com/office/drawing/2014/main" xmlns="" id="{01EFB1B1-B05B-4365-892C-DFA1E536F8C7}"/>
              </a:ext>
            </a:extLst>
          </p:cNvPr>
          <p:cNvSpPr>
            <a:spLocks noChangeArrowheads="1"/>
          </p:cNvSpPr>
          <p:nvPr/>
        </p:nvSpPr>
        <p:spPr bwMode="auto">
          <a:xfrm>
            <a:off x="947738" y="690563"/>
            <a:ext cx="74168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latin typeface="宋体" panose="02010600030101010101" pitchFamily="2" charset="-122"/>
              </a:rPr>
              <a:t>    第四段属于消息的哪一部分？它有什么样的作用呢？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EEBCC41-5F29-4A74-9D12-BE2D2ABA1799}"/>
              </a:ext>
            </a:extLst>
          </p:cNvPr>
          <p:cNvGrpSpPr>
            <a:grpSpLocks/>
          </p:cNvGrpSpPr>
          <p:nvPr/>
        </p:nvGrpSpPr>
        <p:grpSpPr bwMode="auto">
          <a:xfrm>
            <a:off x="658813" y="830263"/>
            <a:ext cx="7978775" cy="2317750"/>
            <a:chOff x="658813" y="830263"/>
            <a:chExt cx="7978775" cy="2317750"/>
          </a:xfrm>
        </p:grpSpPr>
        <p:pic>
          <p:nvPicPr>
            <p:cNvPr id="20487" name="图片 1">
              <a:extLst>
                <a:ext uri="{FF2B5EF4-FFF2-40B4-BE49-F238E27FC236}">
                  <a16:creationId xmlns:a16="http://schemas.microsoft.com/office/drawing/2014/main" xmlns="" id="{7E9E269D-E405-4D0A-B03E-FE0A236EFE7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8813" y="1565275"/>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圆角矩形 14">
              <a:extLst>
                <a:ext uri="{FF2B5EF4-FFF2-40B4-BE49-F238E27FC236}">
                  <a16:creationId xmlns:a16="http://schemas.microsoft.com/office/drawing/2014/main" xmlns="" id="{4E3DBD79-4D51-482A-8E50-11893DB44901}"/>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8888" y="830263"/>
              <a:ext cx="7378700" cy="210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1" name="矩形 7">
              <a:extLst>
                <a:ext uri="{FF2B5EF4-FFF2-40B4-BE49-F238E27FC236}">
                  <a16:creationId xmlns:a16="http://schemas.microsoft.com/office/drawing/2014/main" xmlns="" id="{A25BE6F6-83CC-449B-A867-3AC750AD0030}"/>
                </a:ext>
              </a:extLst>
            </p:cNvPr>
            <p:cNvSpPr>
              <a:spLocks noChangeArrowheads="1"/>
            </p:cNvSpPr>
            <p:nvPr/>
          </p:nvSpPr>
          <p:spPr bwMode="auto">
            <a:xfrm>
              <a:off x="2124075" y="1258888"/>
              <a:ext cx="6408738" cy="1127125"/>
            </a:xfrm>
            <a:prstGeom prst="rect">
              <a:avLst/>
            </a:prstGeom>
            <a:noFill/>
            <a:ln w="9525">
              <a:noFill/>
              <a:miter lim="800000"/>
              <a:headEnd/>
              <a:tailEnd/>
            </a:ln>
          </p:spPr>
          <p:txBody>
            <a:bodyPr>
              <a:spAutoFit/>
            </a:bodyPr>
            <a:lstStyle/>
            <a:p>
              <a:pPr>
                <a:lnSpc>
                  <a:spcPct val="120000"/>
                </a:lnSpc>
                <a:defRPr/>
              </a:pPr>
              <a:r>
                <a:rPr lang="en-US" altLang="zh-CN" sz="2800" dirty="0">
                  <a:solidFill>
                    <a:schemeClr val="accent3">
                      <a:lumMod val="50000"/>
                    </a:schemeClr>
                  </a:solidFill>
                  <a:latin typeface="黑体" pitchFamily="49" charset="-122"/>
                  <a:ea typeface="黑体" pitchFamily="49" charset="-122"/>
                </a:rPr>
                <a:t>    </a:t>
              </a:r>
              <a:r>
                <a:rPr lang="zh-CN" altLang="zh-CN" sz="2800" dirty="0">
                  <a:solidFill>
                    <a:schemeClr val="accent3">
                      <a:lumMod val="50000"/>
                    </a:schemeClr>
                  </a:solidFill>
                  <a:latin typeface="黑体" pitchFamily="49" charset="-122"/>
                  <a:ea typeface="黑体" pitchFamily="49" charset="-122"/>
                </a:rPr>
                <a:t>课文的主体部分详写了什么内容</a:t>
              </a:r>
              <a:r>
                <a:rPr lang="zh-CN" altLang="en-US" sz="2800" dirty="0">
                  <a:solidFill>
                    <a:schemeClr val="accent3">
                      <a:lumMod val="50000"/>
                    </a:schemeClr>
                  </a:solidFill>
                  <a:latin typeface="黑体" pitchFamily="49" charset="-122"/>
                  <a:ea typeface="黑体" pitchFamily="49" charset="-122"/>
                </a:rPr>
                <a:t>？</a:t>
              </a:r>
              <a:r>
                <a:rPr lang="zh-CN" altLang="zh-CN" sz="2800" dirty="0">
                  <a:solidFill>
                    <a:schemeClr val="accent3">
                      <a:lumMod val="50000"/>
                    </a:schemeClr>
                  </a:solidFill>
                  <a:latin typeface="黑体" pitchFamily="49" charset="-122"/>
                  <a:ea typeface="黑体" pitchFamily="49" charset="-122"/>
                </a:rPr>
                <a:t>略写了什么内容</a:t>
              </a:r>
              <a:r>
                <a:rPr lang="zh-CN" altLang="en-US" sz="2800" dirty="0">
                  <a:solidFill>
                    <a:schemeClr val="accent3">
                      <a:lumMod val="50000"/>
                    </a:schemeClr>
                  </a:solidFill>
                  <a:latin typeface="黑体" pitchFamily="49" charset="-122"/>
                  <a:ea typeface="黑体" pitchFamily="49" charset="-122"/>
                </a:rPr>
                <a:t>？</a:t>
              </a:r>
              <a:r>
                <a:rPr lang="zh-CN" altLang="zh-CN" sz="2800" dirty="0">
                  <a:solidFill>
                    <a:schemeClr val="accent3">
                      <a:lumMod val="50000"/>
                    </a:schemeClr>
                  </a:solidFill>
                  <a:latin typeface="黑体" pitchFamily="49" charset="-122"/>
                  <a:ea typeface="黑体" pitchFamily="49" charset="-122"/>
                </a:rPr>
                <a:t>为什么要这样安排</a:t>
              </a:r>
              <a:r>
                <a:rPr lang="zh-CN" altLang="en-US" sz="2800" dirty="0">
                  <a:solidFill>
                    <a:schemeClr val="accent3">
                      <a:lumMod val="50000"/>
                    </a:schemeClr>
                  </a:solidFill>
                  <a:latin typeface="黑体" pitchFamily="49" charset="-122"/>
                  <a:ea typeface="黑体" pitchFamily="49" charset="-122"/>
                </a:rPr>
                <a:t>？</a:t>
              </a:r>
            </a:p>
          </p:txBody>
        </p:sp>
      </p:grpSp>
      <p:grpSp>
        <p:nvGrpSpPr>
          <p:cNvPr id="20483" name="组合 7">
            <a:extLst>
              <a:ext uri="{FF2B5EF4-FFF2-40B4-BE49-F238E27FC236}">
                <a16:creationId xmlns:a16="http://schemas.microsoft.com/office/drawing/2014/main" xmlns="" id="{298B0896-357D-474A-8C4E-071EBA80B425}"/>
              </a:ext>
            </a:extLst>
          </p:cNvPr>
          <p:cNvGrpSpPr>
            <a:grpSpLocks/>
          </p:cNvGrpSpPr>
          <p:nvPr/>
        </p:nvGrpSpPr>
        <p:grpSpPr bwMode="auto">
          <a:xfrm>
            <a:off x="28575" y="-3175"/>
            <a:ext cx="2006600" cy="522288"/>
            <a:chOff x="70" y="-63"/>
            <a:chExt cx="3160" cy="822"/>
          </a:xfrm>
        </p:grpSpPr>
        <p:sp>
          <p:nvSpPr>
            <p:cNvPr id="20484" name="文本框 6">
              <a:extLst>
                <a:ext uri="{FF2B5EF4-FFF2-40B4-BE49-F238E27FC236}">
                  <a16:creationId xmlns:a16="http://schemas.microsoft.com/office/drawing/2014/main" xmlns="" id="{50B33636-BBEC-49A7-BF35-6F8BD9683889}"/>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11" name="直线连接符 9">
              <a:extLst>
                <a:ext uri="{FF2B5EF4-FFF2-40B4-BE49-F238E27FC236}">
                  <a16:creationId xmlns:a16="http://schemas.microsoft.com/office/drawing/2014/main" xmlns="" id="{CE64C710-B178-401B-BAAA-57304AC577F8}"/>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16:creationId xmlns:a16="http://schemas.microsoft.com/office/drawing/2014/main" xmlns="" id="{302BB0D6-0A55-45EE-ACE0-AF4A24FEEAC9}"/>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1">
            <a:extLst>
              <a:ext uri="{FF2B5EF4-FFF2-40B4-BE49-F238E27FC236}">
                <a16:creationId xmlns:a16="http://schemas.microsoft.com/office/drawing/2014/main" xmlns="" id="{074FE65E-0976-4452-9270-A79BE5F7F554}"/>
              </a:ext>
            </a:extLst>
          </p:cNvPr>
          <p:cNvSpPr>
            <a:spLocks noChangeArrowheads="1"/>
          </p:cNvSpPr>
          <p:nvPr/>
        </p:nvSpPr>
        <p:spPr bwMode="auto">
          <a:xfrm>
            <a:off x="900113" y="822325"/>
            <a:ext cx="8208391"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600" b="1" dirty="0">
                <a:solidFill>
                  <a:srgbClr val="FF0000"/>
                </a:solidFill>
                <a:latin typeface="楷体" panose="02010609060101010101" pitchFamily="49" charset="-122"/>
                <a:ea typeface="楷体" panose="02010609060101010101" pitchFamily="49" charset="-122"/>
              </a:rPr>
              <a:t>详写：</a:t>
            </a:r>
            <a:r>
              <a:rPr lang="zh-CN" altLang="zh-CN" sz="2600" b="1" dirty="0">
                <a:latin typeface="楷体" panose="02010609060101010101" pitchFamily="49" charset="-122"/>
                <a:ea typeface="楷体" panose="02010609060101010101" pitchFamily="49" charset="-122"/>
              </a:rPr>
              <a:t>首届诺贝尔奖获得者的情况</a:t>
            </a:r>
            <a:r>
              <a:rPr lang="zh-CN" altLang="en-US" sz="2600" b="1" dirty="0">
                <a:latin typeface="楷体" panose="02010609060101010101" pitchFamily="49" charset="-122"/>
                <a:ea typeface="楷体" panose="02010609060101010101" pitchFamily="49" charset="-122"/>
              </a:rPr>
              <a:t>。</a:t>
            </a:r>
            <a:endParaRPr lang="en-US" altLang="zh-CN" sz="2600" b="1" dirty="0">
              <a:latin typeface="楷体" panose="02010609060101010101" pitchFamily="49" charset="-122"/>
              <a:ea typeface="楷体" panose="02010609060101010101" pitchFamily="49" charset="-122"/>
            </a:endParaRPr>
          </a:p>
          <a:p>
            <a:r>
              <a:rPr lang="zh-CN" altLang="zh-CN" sz="2600" b="1" dirty="0">
                <a:solidFill>
                  <a:srgbClr val="FF0000"/>
                </a:solidFill>
                <a:latin typeface="楷体" panose="02010609060101010101" pitchFamily="49" charset="-122"/>
                <a:ea typeface="楷体" panose="02010609060101010101" pitchFamily="49" charset="-122"/>
              </a:rPr>
              <a:t>略写</a:t>
            </a:r>
            <a:r>
              <a:rPr lang="zh-CN" altLang="en-US" sz="2600" b="1" dirty="0">
                <a:solidFill>
                  <a:srgbClr val="FF0000"/>
                </a:solidFill>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颁奖机构</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时间和地点</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资金来源和两权分</a:t>
            </a:r>
            <a:r>
              <a:rPr lang="en-US" altLang="zh-CN" sz="2600" b="1" dirty="0">
                <a:latin typeface="楷体" panose="02010609060101010101" pitchFamily="49" charset="-122"/>
                <a:ea typeface="楷体" panose="02010609060101010101" pitchFamily="49" charset="-122"/>
              </a:rPr>
              <a:t>      </a:t>
            </a:r>
          </a:p>
          <a:p>
            <a:r>
              <a:rPr lang="en-US" altLang="zh-CN" sz="2600" b="1" dirty="0">
                <a:latin typeface="楷体" panose="02010609060101010101" pitchFamily="49" charset="-122"/>
                <a:ea typeface="楷体" panose="02010609060101010101" pitchFamily="49" charset="-122"/>
              </a:rPr>
              <a:t>      </a:t>
            </a:r>
            <a:r>
              <a:rPr lang="zh-CN" altLang="zh-CN" sz="2600" b="1" dirty="0">
                <a:latin typeface="楷体" panose="02010609060101010101" pitchFamily="49" charset="-122"/>
                <a:ea typeface="楷体" panose="02010609060101010101" pitchFamily="49" charset="-122"/>
              </a:rPr>
              <a:t>离。</a:t>
            </a:r>
          </a:p>
          <a:p>
            <a:r>
              <a:rPr lang="zh-CN" altLang="en-US" sz="2600" b="1" dirty="0">
                <a:solidFill>
                  <a:srgbClr val="FF0000"/>
                </a:solidFill>
                <a:latin typeface="楷体" panose="02010609060101010101" pitchFamily="49" charset="-122"/>
                <a:ea typeface="楷体" panose="02010609060101010101" pitchFamily="49" charset="-122"/>
              </a:rPr>
              <a:t>原因：</a:t>
            </a:r>
            <a:r>
              <a:rPr lang="zh-CN" altLang="en-US" sz="2600" b="1" dirty="0">
                <a:latin typeface="楷体" panose="02010609060101010101" pitchFamily="49" charset="-122"/>
                <a:ea typeface="楷体" panose="02010609060101010101" pitchFamily="49" charset="-122"/>
              </a:rPr>
              <a:t>首届诺贝尔奖获得者的国籍、姓名、所获奖</a:t>
            </a:r>
            <a:endParaRPr lang="en-US" altLang="zh-CN" sz="2600" b="1" dirty="0">
              <a:latin typeface="楷体" panose="02010609060101010101" pitchFamily="49" charset="-122"/>
              <a:ea typeface="楷体" panose="02010609060101010101" pitchFamily="49" charset="-122"/>
            </a:endParaRPr>
          </a:p>
          <a:p>
            <a:r>
              <a:rPr lang="en-US" altLang="zh-CN" sz="2600" b="1" dirty="0">
                <a:latin typeface="楷体" panose="02010609060101010101" pitchFamily="49" charset="-122"/>
                <a:ea typeface="楷体" panose="02010609060101010101" pitchFamily="49" charset="-122"/>
              </a:rPr>
              <a:t>      </a:t>
            </a:r>
            <a:r>
              <a:rPr lang="zh-CN" altLang="en-US" sz="2600" b="1" dirty="0">
                <a:latin typeface="楷体" panose="02010609060101010101" pitchFamily="49" charset="-122"/>
                <a:ea typeface="楷体" panose="02010609060101010101" pitchFamily="49" charset="-122"/>
              </a:rPr>
              <a:t>项和所做贡献这些情况是整篇</a:t>
            </a:r>
            <a:r>
              <a:rPr lang="zh-CN" altLang="en-US" sz="2600" b="1" dirty="0">
                <a:solidFill>
                  <a:srgbClr val="0000FF"/>
                </a:solidFill>
                <a:latin typeface="楷体" panose="02010609060101010101" pitchFamily="49" charset="-122"/>
                <a:ea typeface="楷体" panose="02010609060101010101" pitchFamily="49" charset="-122"/>
              </a:rPr>
              <a:t>新闻要报道的</a:t>
            </a:r>
            <a:endParaRPr lang="en-US" altLang="zh-CN" sz="2600" b="1" dirty="0">
              <a:solidFill>
                <a:srgbClr val="0000FF"/>
              </a:solidFill>
              <a:latin typeface="楷体" panose="02010609060101010101" pitchFamily="49" charset="-122"/>
              <a:ea typeface="楷体" panose="02010609060101010101" pitchFamily="49" charset="-122"/>
            </a:endParaRPr>
          </a:p>
          <a:p>
            <a:r>
              <a:rPr lang="en-US" altLang="zh-CN" sz="2600" b="1" dirty="0">
                <a:solidFill>
                  <a:srgbClr val="0000FF"/>
                </a:solidFill>
                <a:latin typeface="楷体" panose="02010609060101010101" pitchFamily="49" charset="-122"/>
                <a:ea typeface="楷体" panose="02010609060101010101" pitchFamily="49" charset="-122"/>
              </a:rPr>
              <a:t>      </a:t>
            </a:r>
            <a:r>
              <a:rPr lang="zh-CN" altLang="en-US" sz="2600" b="1" dirty="0">
                <a:solidFill>
                  <a:srgbClr val="0000FF"/>
                </a:solidFill>
                <a:latin typeface="楷体" panose="02010609060101010101" pitchFamily="49" charset="-122"/>
                <a:ea typeface="楷体" panose="02010609060101010101" pitchFamily="49" charset="-122"/>
              </a:rPr>
              <a:t>重点</a:t>
            </a:r>
            <a:r>
              <a:rPr lang="zh-CN" altLang="en-US" sz="2600" b="1" dirty="0">
                <a:latin typeface="楷体" panose="02010609060101010101" pitchFamily="49" charset="-122"/>
                <a:ea typeface="楷体" panose="02010609060101010101" pitchFamily="49" charset="-122"/>
              </a:rPr>
              <a:t>，能更好地突出中心，所以详写；而其</a:t>
            </a:r>
            <a:endParaRPr lang="en-US" altLang="zh-CN" sz="2600" b="1" dirty="0">
              <a:latin typeface="楷体" panose="02010609060101010101" pitchFamily="49" charset="-122"/>
              <a:ea typeface="楷体" panose="02010609060101010101" pitchFamily="49" charset="-122"/>
            </a:endParaRPr>
          </a:p>
          <a:p>
            <a:r>
              <a:rPr lang="en-US" altLang="zh-CN" sz="2600" b="1" dirty="0">
                <a:latin typeface="楷体" panose="02010609060101010101" pitchFamily="49" charset="-122"/>
                <a:ea typeface="楷体" panose="02010609060101010101" pitchFamily="49" charset="-122"/>
              </a:rPr>
              <a:t>      </a:t>
            </a:r>
            <a:r>
              <a:rPr lang="zh-CN" altLang="en-US" sz="2600" b="1" dirty="0">
                <a:latin typeface="楷体" panose="02010609060101010101" pitchFamily="49" charset="-122"/>
                <a:ea typeface="楷体" panose="02010609060101010101" pitchFamily="49" charset="-122"/>
              </a:rPr>
              <a:t>他方面，如颁奖机构、时间、地点和资金来</a:t>
            </a:r>
            <a:endParaRPr lang="en-US" altLang="zh-CN" sz="2600" b="1" dirty="0">
              <a:latin typeface="楷体" panose="02010609060101010101" pitchFamily="49" charset="-122"/>
              <a:ea typeface="楷体" panose="02010609060101010101" pitchFamily="49" charset="-122"/>
            </a:endParaRPr>
          </a:p>
          <a:p>
            <a:r>
              <a:rPr lang="en-US" altLang="zh-CN" sz="2600" b="1" dirty="0">
                <a:latin typeface="楷体" panose="02010609060101010101" pitchFamily="49" charset="-122"/>
                <a:ea typeface="楷体" panose="02010609060101010101" pitchFamily="49" charset="-122"/>
              </a:rPr>
              <a:t>      </a:t>
            </a:r>
            <a:r>
              <a:rPr lang="zh-CN" altLang="en-US" sz="2600" b="1" dirty="0">
                <a:latin typeface="楷体" panose="02010609060101010101" pitchFamily="49" charset="-122"/>
                <a:ea typeface="楷体" panose="02010609060101010101" pitchFamily="49" charset="-122"/>
              </a:rPr>
              <a:t>源</a:t>
            </a:r>
            <a:r>
              <a:rPr lang="zh-CN" altLang="en-US" sz="2600" b="1" dirty="0">
                <a:solidFill>
                  <a:srgbClr val="0000FF"/>
                </a:solidFill>
                <a:latin typeface="楷体" panose="02010609060101010101" pitchFamily="49" charset="-122"/>
                <a:ea typeface="楷体" panose="02010609060101010101" pitchFamily="49" charset="-122"/>
              </a:rPr>
              <a:t>不是新闻的重点</a:t>
            </a:r>
            <a:r>
              <a:rPr lang="zh-CN" altLang="en-US" sz="2600" b="1" dirty="0">
                <a:latin typeface="楷体" panose="02010609060101010101" pitchFamily="49" charset="-122"/>
                <a:ea typeface="楷体" panose="02010609060101010101" pitchFamily="49" charset="-122"/>
              </a:rPr>
              <a:t>，</a:t>
            </a:r>
            <a:r>
              <a:rPr lang="zh-CN" altLang="en-US" sz="2600" b="1" dirty="0">
                <a:solidFill>
                  <a:srgbClr val="0000FF"/>
                </a:solidFill>
                <a:latin typeface="楷体" panose="02010609060101010101" pitchFamily="49" charset="-122"/>
                <a:ea typeface="楷体" panose="02010609060101010101" pitchFamily="49" charset="-122"/>
              </a:rPr>
              <a:t>只需交代</a:t>
            </a:r>
            <a:r>
              <a:rPr lang="zh-CN" altLang="en-US" sz="2600" b="1" dirty="0" smtClean="0">
                <a:solidFill>
                  <a:srgbClr val="0000FF"/>
                </a:solidFill>
                <a:latin typeface="楷体" panose="02010609060101010101" pitchFamily="49" charset="-122"/>
                <a:ea typeface="楷体" panose="02010609060101010101" pitchFamily="49" charset="-122"/>
              </a:rPr>
              <a:t>清楚，</a:t>
            </a:r>
            <a:r>
              <a:rPr lang="zh-CN" altLang="en-US" sz="2600" b="1" dirty="0" smtClean="0">
                <a:latin typeface="楷体" panose="02010609060101010101" pitchFamily="49" charset="-122"/>
                <a:ea typeface="楷体" panose="02010609060101010101" pitchFamily="49" charset="-122"/>
              </a:rPr>
              <a:t>无需详</a:t>
            </a:r>
            <a:endParaRPr lang="en-US" altLang="zh-CN" sz="2600" b="1" dirty="0" smtClean="0">
              <a:latin typeface="楷体" panose="02010609060101010101" pitchFamily="49" charset="-122"/>
              <a:ea typeface="楷体" panose="02010609060101010101" pitchFamily="49" charset="-122"/>
            </a:endParaRPr>
          </a:p>
          <a:p>
            <a:r>
              <a:rPr lang="en-US" altLang="zh-CN" sz="2600" b="1" dirty="0">
                <a:latin typeface="楷体" panose="02010609060101010101" pitchFamily="49" charset="-122"/>
                <a:ea typeface="楷体" panose="02010609060101010101" pitchFamily="49" charset="-122"/>
              </a:rPr>
              <a:t> </a:t>
            </a:r>
            <a:r>
              <a:rPr lang="en-US" altLang="zh-CN" sz="2600" b="1" dirty="0" smtClean="0">
                <a:latin typeface="楷体" panose="02010609060101010101" pitchFamily="49" charset="-122"/>
                <a:ea typeface="楷体" panose="02010609060101010101" pitchFamily="49" charset="-122"/>
              </a:rPr>
              <a:t>     </a:t>
            </a:r>
            <a:r>
              <a:rPr lang="zh-CN" altLang="en-US" sz="2600" b="1" dirty="0" smtClean="0">
                <a:latin typeface="楷体" panose="02010609060101010101" pitchFamily="49" charset="-122"/>
                <a:ea typeface="楷体" panose="02010609060101010101" pitchFamily="49" charset="-122"/>
              </a:rPr>
              <a:t>写，这样</a:t>
            </a:r>
            <a:r>
              <a:rPr lang="zh-CN" altLang="en-US" sz="2600" b="1" dirty="0">
                <a:latin typeface="楷体" panose="02010609060101010101" pitchFamily="49" charset="-122"/>
                <a:ea typeface="楷体" panose="02010609060101010101" pitchFamily="49" charset="-122"/>
              </a:rPr>
              <a:t>安排详略能</a:t>
            </a:r>
            <a:r>
              <a:rPr lang="zh-CN" altLang="en-US" sz="2600" b="1" dirty="0">
                <a:solidFill>
                  <a:srgbClr val="0000FF"/>
                </a:solidFill>
                <a:latin typeface="楷体" panose="02010609060101010101" pitchFamily="49" charset="-122"/>
                <a:ea typeface="楷体" panose="02010609060101010101" pitchFamily="49" charset="-122"/>
              </a:rPr>
              <a:t>更好地突出中心</a:t>
            </a:r>
            <a:r>
              <a:rPr lang="zh-CN" altLang="en-US" sz="2600" b="1" dirty="0">
                <a:latin typeface="楷体" panose="02010609060101010101" pitchFamily="49" charset="-122"/>
                <a:ea typeface="楷体" panose="02010609060101010101" pitchFamily="49" charset="-122"/>
              </a:rPr>
              <a:t>。</a:t>
            </a:r>
          </a:p>
        </p:txBody>
      </p:sp>
      <p:grpSp>
        <p:nvGrpSpPr>
          <p:cNvPr id="21507" name="组合 7">
            <a:extLst>
              <a:ext uri="{FF2B5EF4-FFF2-40B4-BE49-F238E27FC236}">
                <a16:creationId xmlns:a16="http://schemas.microsoft.com/office/drawing/2014/main" xmlns="" id="{D2050146-13AE-48F5-8120-080E004D2386}"/>
              </a:ext>
            </a:extLst>
          </p:cNvPr>
          <p:cNvGrpSpPr>
            <a:grpSpLocks/>
          </p:cNvGrpSpPr>
          <p:nvPr/>
        </p:nvGrpSpPr>
        <p:grpSpPr bwMode="auto">
          <a:xfrm>
            <a:off x="28575" y="-3175"/>
            <a:ext cx="2006600" cy="522288"/>
            <a:chOff x="70" y="-63"/>
            <a:chExt cx="3160" cy="822"/>
          </a:xfrm>
        </p:grpSpPr>
        <p:sp>
          <p:nvSpPr>
            <p:cNvPr id="21508" name="文本框 6">
              <a:extLst>
                <a:ext uri="{FF2B5EF4-FFF2-40B4-BE49-F238E27FC236}">
                  <a16:creationId xmlns:a16="http://schemas.microsoft.com/office/drawing/2014/main" xmlns="" id="{52B2D68E-6D9C-4B20-9FF3-5AB20229F161}"/>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9" name="直线连接符 9">
              <a:extLst>
                <a:ext uri="{FF2B5EF4-FFF2-40B4-BE49-F238E27FC236}">
                  <a16:creationId xmlns:a16="http://schemas.microsoft.com/office/drawing/2014/main" xmlns="" id="{25E44553-BAD1-40A8-A791-27E8AC260F77}"/>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a16="http://schemas.microsoft.com/office/drawing/2014/main" xmlns="" id="{10706B4F-E894-4271-9AB0-5C371CA3FD25}"/>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https://timgsa.baidu.com/timg?image&amp;quality=80&amp;size=b9999_10000&amp;sec=1552112600595&amp;di=0591898de46041f33b08f1ed8b89c9a7&amp;imgtype=0&amp;src=http%3A%2F%2Fs7.sinaimg.cn%2Fmw690%2F001DAM6Tgy6XSokjiR0c6%26690">
            <a:extLst>
              <a:ext uri="{FF2B5EF4-FFF2-40B4-BE49-F238E27FC236}">
                <a16:creationId xmlns:a16="http://schemas.microsoft.com/office/drawing/2014/main" xmlns="" id="{DE53C55C-53AE-4C78-8636-3B39C20627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1588"/>
            <a:ext cx="9142412"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AD342AE4-0693-4B87-9C33-A6CDC50F707B}"/>
              </a:ext>
            </a:extLst>
          </p:cNvPr>
          <p:cNvGrpSpPr>
            <a:grpSpLocks/>
          </p:cNvGrpSpPr>
          <p:nvPr/>
        </p:nvGrpSpPr>
        <p:grpSpPr bwMode="auto">
          <a:xfrm>
            <a:off x="1187450" y="838200"/>
            <a:ext cx="7410450" cy="3389313"/>
            <a:chOff x="1187450" y="838200"/>
            <a:chExt cx="7410450" cy="3389313"/>
          </a:xfrm>
        </p:grpSpPr>
        <p:pic>
          <p:nvPicPr>
            <p:cNvPr id="22535" name="圆角矩形 13">
              <a:extLst>
                <a:ext uri="{FF2B5EF4-FFF2-40B4-BE49-F238E27FC236}">
                  <a16:creationId xmlns:a16="http://schemas.microsoft.com/office/drawing/2014/main" xmlns="" id="{B260AED7-9E69-46B1-9361-2D1459356062}"/>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0700" y="838200"/>
              <a:ext cx="6807200" cy="338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6" name="图片 1">
              <a:extLst>
                <a:ext uri="{FF2B5EF4-FFF2-40B4-BE49-F238E27FC236}">
                  <a16:creationId xmlns:a16="http://schemas.microsoft.com/office/drawing/2014/main" xmlns="" id="{BA39261F-FB0C-4CEB-9326-4A89E10939F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1851025"/>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7" name="矩形 2">
              <a:extLst>
                <a:ext uri="{FF2B5EF4-FFF2-40B4-BE49-F238E27FC236}">
                  <a16:creationId xmlns:a16="http://schemas.microsoft.com/office/drawing/2014/main" xmlns="" id="{2EDF500B-EDEF-4677-B23D-C808BBF6BE5A}"/>
                </a:ext>
              </a:extLst>
            </p:cNvPr>
            <p:cNvSpPr>
              <a:spLocks noChangeArrowheads="1"/>
            </p:cNvSpPr>
            <p:nvPr/>
          </p:nvSpPr>
          <p:spPr bwMode="auto">
            <a:xfrm>
              <a:off x="2627313" y="1347788"/>
              <a:ext cx="5761037" cy="1816100"/>
            </a:xfrm>
            <a:prstGeom prst="rect">
              <a:avLst/>
            </a:prstGeom>
            <a:noFill/>
            <a:ln w="9525">
              <a:noFill/>
              <a:miter lim="800000"/>
              <a:headEnd/>
              <a:tailEnd/>
            </a:ln>
          </p:spPr>
          <p:txBody>
            <a:bodyPr>
              <a:spAutoFit/>
            </a:bodyPr>
            <a:lstStyle/>
            <a:p>
              <a:pPr>
                <a:defRPr/>
              </a:pPr>
              <a:r>
                <a:rPr lang="en-US" altLang="zh-CN" sz="2800" dirty="0">
                  <a:solidFill>
                    <a:schemeClr val="accent3">
                      <a:lumMod val="50000"/>
                    </a:schemeClr>
                  </a:solidFill>
                  <a:latin typeface="黑体" pitchFamily="49" charset="-122"/>
                  <a:ea typeface="黑体" pitchFamily="49" charset="-122"/>
                </a:rPr>
                <a:t>    </a:t>
              </a:r>
              <a:r>
                <a:rPr lang="zh-CN" altLang="zh-CN" sz="2800" dirty="0">
                  <a:solidFill>
                    <a:schemeClr val="accent3">
                      <a:lumMod val="50000"/>
                    </a:schemeClr>
                  </a:solidFill>
                  <a:latin typeface="黑体" pitchFamily="49" charset="-122"/>
                  <a:ea typeface="黑体" pitchFamily="49" charset="-122"/>
                </a:rPr>
                <a:t>最后一段交代新闻背景</a:t>
              </a:r>
              <a:r>
                <a:rPr lang="zh-CN" altLang="en-US" sz="2800" dirty="0">
                  <a:solidFill>
                    <a:schemeClr val="accent3">
                      <a:lumMod val="50000"/>
                    </a:schemeClr>
                  </a:solidFill>
                  <a:latin typeface="黑体" pitchFamily="49" charset="-122"/>
                  <a:ea typeface="黑体" pitchFamily="49" charset="-122"/>
                </a:rPr>
                <a:t>，</a:t>
              </a:r>
              <a:r>
                <a:rPr lang="zh-CN" altLang="zh-CN" sz="2800" dirty="0">
                  <a:solidFill>
                    <a:schemeClr val="accent3">
                      <a:lumMod val="50000"/>
                    </a:schemeClr>
                  </a:solidFill>
                  <a:latin typeface="黑体" pitchFamily="49" charset="-122"/>
                  <a:ea typeface="黑体" pitchFamily="49" charset="-122"/>
                </a:rPr>
                <a:t>进一步介绍颁奖资金的来源</a:t>
              </a:r>
              <a:r>
                <a:rPr lang="zh-CN" altLang="en-US" sz="2800" dirty="0">
                  <a:solidFill>
                    <a:schemeClr val="accent3">
                      <a:lumMod val="50000"/>
                    </a:schemeClr>
                  </a:solidFill>
                  <a:latin typeface="黑体" pitchFamily="49" charset="-122"/>
                  <a:ea typeface="黑体" pitchFamily="49" charset="-122"/>
                </a:rPr>
                <a:t>，</a:t>
              </a:r>
              <a:r>
                <a:rPr lang="zh-CN" altLang="zh-CN" sz="2800" dirty="0">
                  <a:solidFill>
                    <a:schemeClr val="accent3">
                      <a:lumMod val="50000"/>
                    </a:schemeClr>
                  </a:solidFill>
                  <a:latin typeface="黑体" pitchFamily="49" charset="-122"/>
                  <a:ea typeface="黑体" pitchFamily="49" charset="-122"/>
                </a:rPr>
                <a:t>补充说明资金管理权和评奖的分离。</a:t>
              </a:r>
              <a:r>
                <a:rPr lang="zh-CN" altLang="en-US" sz="2800" dirty="0">
                  <a:solidFill>
                    <a:schemeClr val="accent3">
                      <a:lumMod val="50000"/>
                    </a:schemeClr>
                  </a:solidFill>
                  <a:latin typeface="黑体" pitchFamily="49" charset="-122"/>
                  <a:ea typeface="黑体" pitchFamily="49" charset="-122"/>
                </a:rPr>
                <a:t>作者写这些有什么用意？</a:t>
              </a:r>
            </a:p>
          </p:txBody>
        </p:sp>
      </p:grpSp>
      <p:grpSp>
        <p:nvGrpSpPr>
          <p:cNvPr id="22531" name="组合 7">
            <a:extLst>
              <a:ext uri="{FF2B5EF4-FFF2-40B4-BE49-F238E27FC236}">
                <a16:creationId xmlns:a16="http://schemas.microsoft.com/office/drawing/2014/main" xmlns="" id="{2C6F6901-15B3-4E86-8D5F-996846117DAE}"/>
              </a:ext>
            </a:extLst>
          </p:cNvPr>
          <p:cNvGrpSpPr>
            <a:grpSpLocks/>
          </p:cNvGrpSpPr>
          <p:nvPr/>
        </p:nvGrpSpPr>
        <p:grpSpPr bwMode="auto">
          <a:xfrm>
            <a:off x="28575" y="-3175"/>
            <a:ext cx="2006600" cy="522288"/>
            <a:chOff x="70" y="-63"/>
            <a:chExt cx="3160" cy="822"/>
          </a:xfrm>
        </p:grpSpPr>
        <p:sp>
          <p:nvSpPr>
            <p:cNvPr id="22532" name="文本框 6">
              <a:extLst>
                <a:ext uri="{FF2B5EF4-FFF2-40B4-BE49-F238E27FC236}">
                  <a16:creationId xmlns:a16="http://schemas.microsoft.com/office/drawing/2014/main" xmlns="" id="{FF1521BB-B0C7-404A-89C1-384A74E68837}"/>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13" name="直线连接符 9">
              <a:extLst>
                <a:ext uri="{FF2B5EF4-FFF2-40B4-BE49-F238E27FC236}">
                  <a16:creationId xmlns:a16="http://schemas.microsoft.com/office/drawing/2014/main" xmlns="" id="{0EC43E41-494B-4D6A-BAB6-16E0EB84F91F}"/>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16:creationId xmlns:a16="http://schemas.microsoft.com/office/drawing/2014/main" xmlns="" id="{9F9A8D92-37E1-49E1-895F-A7A7B6B9E9A8}"/>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7">
            <a:extLst>
              <a:ext uri="{FF2B5EF4-FFF2-40B4-BE49-F238E27FC236}">
                <a16:creationId xmlns:a16="http://schemas.microsoft.com/office/drawing/2014/main" xmlns="" id="{698D8471-6D50-4C78-B1F3-029566BD4AD8}"/>
              </a:ext>
            </a:extLst>
          </p:cNvPr>
          <p:cNvSpPr>
            <a:spLocks noChangeArrowheads="1"/>
          </p:cNvSpPr>
          <p:nvPr/>
        </p:nvSpPr>
        <p:spPr bwMode="auto">
          <a:xfrm>
            <a:off x="611188" y="831850"/>
            <a:ext cx="8281987"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进一步介绍颁奖资金来源</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目的是让我们读者</a:t>
            </a:r>
            <a:r>
              <a:rPr lang="zh-CN" altLang="zh-CN" sz="2800" b="1" dirty="0">
                <a:solidFill>
                  <a:srgbClr val="FF0000"/>
                </a:solidFill>
                <a:latin typeface="楷体" panose="02010609060101010101" pitchFamily="49" charset="-122"/>
                <a:ea typeface="楷体" panose="02010609060101010101" pitchFamily="49" charset="-122"/>
              </a:rPr>
              <a:t>更清楚明白地了解</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诺贝尔奖的巨额资金来源于诺贝尔发明的多种炸药所获得的巨额收入</a:t>
            </a:r>
            <a:r>
              <a:rPr lang="zh-CN" altLang="en-US" sz="2800" b="1" dirty="0">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消除了读者心中的疑问</a:t>
            </a:r>
            <a:r>
              <a:rPr lang="zh-CN" altLang="zh-CN" sz="2800" b="1" dirty="0">
                <a:latin typeface="楷体" panose="02010609060101010101" pitchFamily="49" charset="-122"/>
                <a:ea typeface="楷体" panose="02010609060101010101" pitchFamily="49" charset="-122"/>
              </a:rPr>
              <a:t>；补充说明两权分离</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是为了表明诺贝尔奖的</a:t>
            </a:r>
            <a:r>
              <a:rPr lang="zh-CN" altLang="zh-CN" sz="2800" b="1" dirty="0">
                <a:solidFill>
                  <a:srgbClr val="FF0000"/>
                </a:solidFill>
                <a:latin typeface="楷体" panose="02010609060101010101" pitchFamily="49" charset="-122"/>
                <a:ea typeface="楷体" panose="02010609060101010101" pitchFamily="49" charset="-122"/>
              </a:rPr>
              <a:t>公正、公平性</a:t>
            </a:r>
            <a:r>
              <a:rPr lang="zh-CN"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grpSp>
        <p:nvGrpSpPr>
          <p:cNvPr id="23555" name="组合 7">
            <a:extLst>
              <a:ext uri="{FF2B5EF4-FFF2-40B4-BE49-F238E27FC236}">
                <a16:creationId xmlns:a16="http://schemas.microsoft.com/office/drawing/2014/main" xmlns="" id="{898DD85B-87C8-43BE-9DB9-88A7CD9148C3}"/>
              </a:ext>
            </a:extLst>
          </p:cNvPr>
          <p:cNvGrpSpPr>
            <a:grpSpLocks/>
          </p:cNvGrpSpPr>
          <p:nvPr/>
        </p:nvGrpSpPr>
        <p:grpSpPr bwMode="auto">
          <a:xfrm>
            <a:off x="28575" y="-3175"/>
            <a:ext cx="2006600" cy="522288"/>
            <a:chOff x="70" y="-63"/>
            <a:chExt cx="3160" cy="822"/>
          </a:xfrm>
        </p:grpSpPr>
        <p:sp>
          <p:nvSpPr>
            <p:cNvPr id="23556" name="文本框 6">
              <a:extLst>
                <a:ext uri="{FF2B5EF4-FFF2-40B4-BE49-F238E27FC236}">
                  <a16:creationId xmlns:a16="http://schemas.microsoft.com/office/drawing/2014/main" xmlns="" id="{1E289B84-E134-49A1-9823-CC9B2E55E4A7}"/>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9" name="直线连接符 9">
              <a:extLst>
                <a:ext uri="{FF2B5EF4-FFF2-40B4-BE49-F238E27FC236}">
                  <a16:creationId xmlns:a16="http://schemas.microsoft.com/office/drawing/2014/main" xmlns="" id="{608F980F-12ED-49BE-9B7A-2370AA3BB9F8}"/>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16:creationId xmlns:a16="http://schemas.microsoft.com/office/drawing/2014/main" xmlns="" id="{E066A116-14D0-41ED-AAE2-F8217CA64FB9}"/>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5636F2FC-4FF8-4AAF-99C4-2BA11DDBAD70}"/>
              </a:ext>
            </a:extLst>
          </p:cNvPr>
          <p:cNvGrpSpPr>
            <a:grpSpLocks/>
          </p:cNvGrpSpPr>
          <p:nvPr/>
        </p:nvGrpSpPr>
        <p:grpSpPr bwMode="auto">
          <a:xfrm>
            <a:off x="1187450" y="838200"/>
            <a:ext cx="7410450" cy="2741613"/>
            <a:chOff x="1187450" y="838200"/>
            <a:chExt cx="7410450" cy="2741613"/>
          </a:xfrm>
        </p:grpSpPr>
        <p:pic>
          <p:nvPicPr>
            <p:cNvPr id="24583" name="圆角矩形 13">
              <a:extLst>
                <a:ext uri="{FF2B5EF4-FFF2-40B4-BE49-F238E27FC236}">
                  <a16:creationId xmlns:a16="http://schemas.microsoft.com/office/drawing/2014/main" xmlns="" id="{13EEB806-5660-4ECA-906E-7AEB46453365}"/>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0700" y="838200"/>
              <a:ext cx="6807200" cy="274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4" name="图片 1">
              <a:extLst>
                <a:ext uri="{FF2B5EF4-FFF2-40B4-BE49-F238E27FC236}">
                  <a16:creationId xmlns:a16="http://schemas.microsoft.com/office/drawing/2014/main" xmlns="" id="{56848474-8482-43B3-92FB-F81E0FBA269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1851025"/>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2">
              <a:extLst>
                <a:ext uri="{FF2B5EF4-FFF2-40B4-BE49-F238E27FC236}">
                  <a16:creationId xmlns:a16="http://schemas.microsoft.com/office/drawing/2014/main" xmlns="" id="{5D1C6B24-6DB6-4208-A805-FFEF9AF39AEB}"/>
                </a:ext>
              </a:extLst>
            </p:cNvPr>
            <p:cNvSpPr>
              <a:spLocks noChangeArrowheads="1"/>
            </p:cNvSpPr>
            <p:nvPr/>
          </p:nvSpPr>
          <p:spPr bwMode="auto">
            <a:xfrm>
              <a:off x="2627313" y="1347788"/>
              <a:ext cx="5545137" cy="1384300"/>
            </a:xfrm>
            <a:prstGeom prst="rect">
              <a:avLst/>
            </a:prstGeom>
            <a:noFill/>
            <a:ln w="9525">
              <a:noFill/>
              <a:miter lim="800000"/>
              <a:headEnd/>
              <a:tailEnd/>
            </a:ln>
          </p:spPr>
          <p:txBody>
            <a:bodyPr>
              <a:spAutoFit/>
            </a:bodyPr>
            <a:lstStyle/>
            <a:p>
              <a:pPr>
                <a:defRPr/>
              </a:pPr>
              <a:r>
                <a:rPr lang="zh-CN" altLang="en-US" sz="2800" dirty="0">
                  <a:solidFill>
                    <a:schemeClr val="accent3">
                      <a:lumMod val="50000"/>
                    </a:schemeClr>
                  </a:solidFill>
                  <a:latin typeface="黑体" pitchFamily="49" charset="-122"/>
                  <a:ea typeface="黑体" pitchFamily="49" charset="-122"/>
                </a:rPr>
                <a:t>    本消息堪称“倒金字塔结构”的样板，速读课文，体会“倒金字塔结构”的结构安排。</a:t>
              </a:r>
            </a:p>
          </p:txBody>
        </p:sp>
      </p:grpSp>
      <p:grpSp>
        <p:nvGrpSpPr>
          <p:cNvPr id="24579" name="组合 7">
            <a:extLst>
              <a:ext uri="{FF2B5EF4-FFF2-40B4-BE49-F238E27FC236}">
                <a16:creationId xmlns:a16="http://schemas.microsoft.com/office/drawing/2014/main" xmlns="" id="{5B404ADC-736C-462B-B4EC-345064D99F92}"/>
              </a:ext>
            </a:extLst>
          </p:cNvPr>
          <p:cNvGrpSpPr>
            <a:grpSpLocks/>
          </p:cNvGrpSpPr>
          <p:nvPr/>
        </p:nvGrpSpPr>
        <p:grpSpPr bwMode="auto">
          <a:xfrm>
            <a:off x="28575" y="-3175"/>
            <a:ext cx="2006600" cy="522288"/>
            <a:chOff x="70" y="-63"/>
            <a:chExt cx="3160" cy="822"/>
          </a:xfrm>
        </p:grpSpPr>
        <p:sp>
          <p:nvSpPr>
            <p:cNvPr id="24580" name="文本框 6">
              <a:extLst>
                <a:ext uri="{FF2B5EF4-FFF2-40B4-BE49-F238E27FC236}">
                  <a16:creationId xmlns:a16="http://schemas.microsoft.com/office/drawing/2014/main" xmlns="" id="{9600998B-C6A1-4E9C-9E06-923ED800108B}"/>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12" name="直线连接符 9">
              <a:extLst>
                <a:ext uri="{FF2B5EF4-FFF2-40B4-BE49-F238E27FC236}">
                  <a16:creationId xmlns:a16="http://schemas.microsoft.com/office/drawing/2014/main" xmlns="" id="{FC839A2B-899E-4D7D-AE26-9E882D2A815B}"/>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a16="http://schemas.microsoft.com/office/drawing/2014/main" xmlns="" id="{04C7E354-4100-4F6B-AE55-6D206EE3B274}"/>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梯形 7">
            <a:extLst>
              <a:ext uri="{FF2B5EF4-FFF2-40B4-BE49-F238E27FC236}">
                <a16:creationId xmlns:a16="http://schemas.microsoft.com/office/drawing/2014/main" xmlns="" id="{BA0245B7-3917-4D70-8CC2-A7583C607C0F}"/>
              </a:ext>
            </a:extLst>
          </p:cNvPr>
          <p:cNvSpPr/>
          <p:nvPr/>
        </p:nvSpPr>
        <p:spPr bwMode="auto">
          <a:xfrm rot="10800000">
            <a:off x="179388" y="1182476"/>
            <a:ext cx="3679825" cy="1007899"/>
          </a:xfrm>
          <a:prstGeom prst="trapezoid">
            <a:avLst>
              <a:gd name="adj" fmla="val 60684"/>
            </a:avLst>
          </a:prstGeom>
          <a:grp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6" name="梯形 5">
            <a:extLst>
              <a:ext uri="{FF2B5EF4-FFF2-40B4-BE49-F238E27FC236}">
                <a16:creationId xmlns:a16="http://schemas.microsoft.com/office/drawing/2014/main" xmlns="" id="{8B2845E0-0FF0-4ABA-9C23-A00447B6DBB6}"/>
              </a:ext>
            </a:extLst>
          </p:cNvPr>
          <p:cNvSpPr/>
          <p:nvPr/>
        </p:nvSpPr>
        <p:spPr bwMode="auto">
          <a:xfrm rot="10800000">
            <a:off x="762930" y="2403932"/>
            <a:ext cx="2448224" cy="863913"/>
          </a:xfrm>
          <a:prstGeom prst="trapezoid">
            <a:avLst>
              <a:gd name="adj" fmla="val 60684"/>
            </a:avLst>
          </a:prstGeom>
          <a:grp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梯形 6">
            <a:extLst>
              <a:ext uri="{FF2B5EF4-FFF2-40B4-BE49-F238E27FC236}">
                <a16:creationId xmlns:a16="http://schemas.microsoft.com/office/drawing/2014/main" xmlns="" id="{6634C4CE-4BFA-435C-B1CE-8F7DD9C081C3}"/>
              </a:ext>
            </a:extLst>
          </p:cNvPr>
          <p:cNvSpPr/>
          <p:nvPr/>
        </p:nvSpPr>
        <p:spPr bwMode="auto">
          <a:xfrm rot="10800000">
            <a:off x="1338984" y="3474676"/>
            <a:ext cx="1296118" cy="968737"/>
          </a:xfrm>
          <a:prstGeom prst="trapezoid">
            <a:avLst>
              <a:gd name="adj" fmla="val 73325"/>
            </a:avLst>
          </a:prstGeom>
          <a:grp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616" name="TextBox 8">
            <a:extLst>
              <a:ext uri="{FF2B5EF4-FFF2-40B4-BE49-F238E27FC236}">
                <a16:creationId xmlns:a16="http://schemas.microsoft.com/office/drawing/2014/main" xmlns="" id="{5AAB16F5-35E6-496E-AE85-D8E6FC12F098}"/>
              </a:ext>
            </a:extLst>
          </p:cNvPr>
          <p:cNvSpPr txBox="1">
            <a:spLocks noChangeArrowheads="1"/>
          </p:cNvSpPr>
          <p:nvPr/>
        </p:nvSpPr>
        <p:spPr bwMode="auto">
          <a:xfrm>
            <a:off x="344488" y="1163638"/>
            <a:ext cx="33909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rgbClr val="FF0000"/>
                </a:solidFill>
                <a:latin typeface="楷体" panose="02010609060101010101" pitchFamily="49" charset="-122"/>
                <a:ea typeface="楷体" panose="02010609060101010101" pitchFamily="49" charset="-122"/>
              </a:rPr>
              <a:t>时间、地点、事件</a:t>
            </a:r>
            <a:endParaRPr lang="en-US" altLang="zh-CN" sz="2400" b="1" dirty="0">
              <a:solidFill>
                <a:srgbClr val="FF0000"/>
              </a:solidFill>
              <a:latin typeface="楷体" panose="02010609060101010101" pitchFamily="49" charset="-122"/>
              <a:ea typeface="楷体" panose="02010609060101010101" pitchFamily="49" charset="-122"/>
            </a:endParaRPr>
          </a:p>
          <a:p>
            <a:pPr algn="ctr"/>
            <a:r>
              <a:rPr lang="zh-CN" altLang="en-US" sz="2400" b="1" dirty="0">
                <a:solidFill>
                  <a:srgbClr val="FF0000"/>
                </a:solidFill>
                <a:latin typeface="楷体" panose="02010609060101010101" pitchFamily="49" charset="-122"/>
                <a:ea typeface="楷体" panose="02010609060101010101" pitchFamily="49" charset="-122"/>
              </a:rPr>
              <a:t>颁奖对象应具备的条件</a:t>
            </a:r>
          </a:p>
        </p:txBody>
      </p:sp>
      <p:sp>
        <p:nvSpPr>
          <p:cNvPr id="25617" name="TextBox 9">
            <a:extLst>
              <a:ext uri="{FF2B5EF4-FFF2-40B4-BE49-F238E27FC236}">
                <a16:creationId xmlns:a16="http://schemas.microsoft.com/office/drawing/2014/main" xmlns="" id="{D652331C-18C0-489A-8074-C3E2F61FAB66}"/>
              </a:ext>
            </a:extLst>
          </p:cNvPr>
          <p:cNvSpPr txBox="1">
            <a:spLocks noChangeArrowheads="1"/>
          </p:cNvSpPr>
          <p:nvPr/>
        </p:nvSpPr>
        <p:spPr bwMode="auto">
          <a:xfrm>
            <a:off x="474663" y="2395538"/>
            <a:ext cx="33131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rgbClr val="FF0000"/>
                </a:solidFill>
                <a:latin typeface="楷体" panose="02010609060101010101" pitchFamily="49" charset="-122"/>
                <a:ea typeface="楷体" panose="02010609060101010101" pitchFamily="49" charset="-122"/>
              </a:rPr>
              <a:t>获奖者情况</a:t>
            </a:r>
            <a:endParaRPr lang="en-US" altLang="zh-CN" sz="2400" b="1" dirty="0">
              <a:solidFill>
                <a:srgbClr val="FF0000"/>
              </a:solidFill>
              <a:latin typeface="楷体" panose="02010609060101010101" pitchFamily="49" charset="-122"/>
              <a:ea typeface="楷体" panose="02010609060101010101" pitchFamily="49" charset="-122"/>
            </a:endParaRPr>
          </a:p>
          <a:p>
            <a:pPr algn="ctr"/>
            <a:r>
              <a:rPr lang="zh-CN" altLang="en-US" sz="2400" b="1" dirty="0">
                <a:solidFill>
                  <a:srgbClr val="FF0000"/>
                </a:solidFill>
                <a:latin typeface="楷体" panose="02010609060101010101" pitchFamily="49" charset="-122"/>
                <a:ea typeface="楷体" panose="02010609060101010101" pitchFamily="49" charset="-122"/>
              </a:rPr>
              <a:t>颁奖机构、时间、地点</a:t>
            </a:r>
          </a:p>
        </p:txBody>
      </p:sp>
      <p:sp>
        <p:nvSpPr>
          <p:cNvPr id="25618" name="TextBox 10">
            <a:extLst>
              <a:ext uri="{FF2B5EF4-FFF2-40B4-BE49-F238E27FC236}">
                <a16:creationId xmlns:a16="http://schemas.microsoft.com/office/drawing/2014/main" xmlns="" id="{53ACFF26-B028-4DE7-9E31-E9FF8BE9634C}"/>
              </a:ext>
            </a:extLst>
          </p:cNvPr>
          <p:cNvSpPr txBox="1">
            <a:spLocks noChangeArrowheads="1"/>
          </p:cNvSpPr>
          <p:nvPr/>
        </p:nvSpPr>
        <p:spPr bwMode="auto">
          <a:xfrm>
            <a:off x="1338263" y="3502025"/>
            <a:ext cx="1625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FF0000"/>
                </a:solidFill>
                <a:latin typeface="楷体" panose="02010609060101010101" pitchFamily="49" charset="-122"/>
                <a:ea typeface="楷体" panose="02010609060101010101" pitchFamily="49" charset="-122"/>
              </a:rPr>
              <a:t>新闻背景</a:t>
            </a:r>
          </a:p>
        </p:txBody>
      </p:sp>
      <p:sp>
        <p:nvSpPr>
          <p:cNvPr id="25603" name="TextBox 14">
            <a:extLst>
              <a:ext uri="{FF2B5EF4-FFF2-40B4-BE49-F238E27FC236}">
                <a16:creationId xmlns:a16="http://schemas.microsoft.com/office/drawing/2014/main" xmlns="" id="{F85F450F-8E40-4E6F-A49E-B7C5F486E1F1}"/>
              </a:ext>
            </a:extLst>
          </p:cNvPr>
          <p:cNvSpPr txBox="1">
            <a:spLocks noChangeArrowheads="1"/>
          </p:cNvSpPr>
          <p:nvPr/>
        </p:nvSpPr>
        <p:spPr bwMode="auto">
          <a:xfrm>
            <a:off x="4748213" y="811213"/>
            <a:ext cx="40528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楷体" panose="02010609060101010101" pitchFamily="49" charset="-122"/>
                <a:ea typeface="楷体" panose="02010609060101010101" pitchFamily="49" charset="-122"/>
              </a:rPr>
              <a:t>交代时间、地点、事件，采用引述资料的方法介绍颁奖对象应具备的条件，既准确，又具有权威性。</a:t>
            </a:r>
          </a:p>
        </p:txBody>
      </p:sp>
      <p:sp>
        <p:nvSpPr>
          <p:cNvPr id="25604" name="TextBox 15">
            <a:extLst>
              <a:ext uri="{FF2B5EF4-FFF2-40B4-BE49-F238E27FC236}">
                <a16:creationId xmlns:a16="http://schemas.microsoft.com/office/drawing/2014/main" xmlns="" id="{604AEA80-70EF-465D-97E5-33387E2B34C8}"/>
              </a:ext>
            </a:extLst>
          </p:cNvPr>
          <p:cNvSpPr txBox="1">
            <a:spLocks noChangeArrowheads="1"/>
          </p:cNvSpPr>
          <p:nvPr/>
        </p:nvSpPr>
        <p:spPr bwMode="auto">
          <a:xfrm>
            <a:off x="4819650" y="1860550"/>
            <a:ext cx="4090988"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楷体" panose="02010609060101010101" pitchFamily="49" charset="-122"/>
                <a:ea typeface="楷体" panose="02010609060101010101" pitchFamily="49" charset="-122"/>
              </a:rPr>
              <a:t>获奖者信息是消息最主要的内容，放在主体优先位置。颁奖机构、时间、地点在重要性上不如获奖者信息，但又是报道颁奖活动中不可缺少的部分，因此放在主体的第二部分。</a:t>
            </a:r>
          </a:p>
        </p:txBody>
      </p:sp>
      <p:sp>
        <p:nvSpPr>
          <p:cNvPr id="25605" name="TextBox 16">
            <a:extLst>
              <a:ext uri="{FF2B5EF4-FFF2-40B4-BE49-F238E27FC236}">
                <a16:creationId xmlns:a16="http://schemas.microsoft.com/office/drawing/2014/main" xmlns="" id="{277074D2-157C-4E2D-8E75-685E9F8869A0}"/>
              </a:ext>
            </a:extLst>
          </p:cNvPr>
          <p:cNvSpPr txBox="1">
            <a:spLocks noChangeArrowheads="1"/>
          </p:cNvSpPr>
          <p:nvPr/>
        </p:nvSpPr>
        <p:spPr bwMode="auto">
          <a:xfrm>
            <a:off x="4819650" y="3733800"/>
            <a:ext cx="40909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latin typeface="楷体" panose="02010609060101010101" pitchFamily="49" charset="-122"/>
                <a:ea typeface="楷体" panose="02010609060101010101" pitchFamily="49" charset="-122"/>
              </a:rPr>
              <a:t>介绍诺贝尔奖金的来源和资金管理权与评奖权的分离。</a:t>
            </a:r>
          </a:p>
        </p:txBody>
      </p:sp>
      <p:sp>
        <p:nvSpPr>
          <p:cNvPr id="20" name="左右箭头 19">
            <a:extLst>
              <a:ext uri="{FF2B5EF4-FFF2-40B4-BE49-F238E27FC236}">
                <a16:creationId xmlns:a16="http://schemas.microsoft.com/office/drawing/2014/main" xmlns="" id="{B79253DD-FE6A-49D9-8BA3-3AF176774157}"/>
              </a:ext>
            </a:extLst>
          </p:cNvPr>
          <p:cNvSpPr/>
          <p:nvPr/>
        </p:nvSpPr>
        <p:spPr>
          <a:xfrm>
            <a:off x="3735388" y="1316038"/>
            <a:ext cx="1079499" cy="544512"/>
          </a:xfrm>
          <a:prstGeom prst="leftRight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a:solidFill>
                  <a:schemeClr val="bg1"/>
                </a:solidFill>
                <a:latin typeface="黑体" pitchFamily="49" charset="-122"/>
                <a:ea typeface="黑体" pitchFamily="49" charset="-122"/>
              </a:rPr>
              <a:t>导语</a:t>
            </a:r>
          </a:p>
        </p:txBody>
      </p:sp>
      <p:sp>
        <p:nvSpPr>
          <p:cNvPr id="21" name="左右箭头 20">
            <a:extLst>
              <a:ext uri="{FF2B5EF4-FFF2-40B4-BE49-F238E27FC236}">
                <a16:creationId xmlns:a16="http://schemas.microsoft.com/office/drawing/2014/main" xmlns="" id="{CCE8697F-AC26-4A21-A323-79248F8BE8B6}"/>
              </a:ext>
            </a:extLst>
          </p:cNvPr>
          <p:cNvSpPr/>
          <p:nvPr/>
        </p:nvSpPr>
        <p:spPr>
          <a:xfrm>
            <a:off x="3740150" y="2528698"/>
            <a:ext cx="1079500" cy="549465"/>
          </a:xfrm>
          <a:prstGeom prst="leftRight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a:solidFill>
                  <a:schemeClr val="bg1"/>
                </a:solidFill>
                <a:latin typeface="黑体" pitchFamily="49" charset="-122"/>
                <a:ea typeface="黑体" pitchFamily="49" charset="-122"/>
              </a:rPr>
              <a:t>主体</a:t>
            </a:r>
          </a:p>
        </p:txBody>
      </p:sp>
      <p:sp>
        <p:nvSpPr>
          <p:cNvPr id="22" name="左右箭头 21">
            <a:extLst>
              <a:ext uri="{FF2B5EF4-FFF2-40B4-BE49-F238E27FC236}">
                <a16:creationId xmlns:a16="http://schemas.microsoft.com/office/drawing/2014/main" xmlns="" id="{7ED6681F-ED6B-4915-9757-E18EA4D0E83C}"/>
              </a:ext>
            </a:extLst>
          </p:cNvPr>
          <p:cNvSpPr/>
          <p:nvPr/>
        </p:nvSpPr>
        <p:spPr>
          <a:xfrm>
            <a:off x="3740150" y="3700464"/>
            <a:ext cx="1079500" cy="519112"/>
          </a:xfrm>
          <a:prstGeom prst="leftRight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a:solidFill>
                  <a:schemeClr val="bg1"/>
                </a:solidFill>
                <a:latin typeface="黑体" pitchFamily="49" charset="-122"/>
                <a:ea typeface="黑体" pitchFamily="49" charset="-122"/>
              </a:rPr>
              <a:t>背景</a:t>
            </a:r>
          </a:p>
        </p:txBody>
      </p:sp>
      <p:grpSp>
        <p:nvGrpSpPr>
          <p:cNvPr id="25614" name="组合 7">
            <a:extLst>
              <a:ext uri="{FF2B5EF4-FFF2-40B4-BE49-F238E27FC236}">
                <a16:creationId xmlns:a16="http://schemas.microsoft.com/office/drawing/2014/main" xmlns="" id="{125F4F0A-5E52-4826-A4A3-93CCD18D7874}"/>
              </a:ext>
            </a:extLst>
          </p:cNvPr>
          <p:cNvGrpSpPr>
            <a:grpSpLocks/>
          </p:cNvGrpSpPr>
          <p:nvPr/>
        </p:nvGrpSpPr>
        <p:grpSpPr bwMode="auto">
          <a:xfrm>
            <a:off x="28575" y="-3175"/>
            <a:ext cx="2006600" cy="522288"/>
            <a:chOff x="70" y="-63"/>
            <a:chExt cx="3160" cy="822"/>
          </a:xfrm>
        </p:grpSpPr>
        <p:sp>
          <p:nvSpPr>
            <p:cNvPr id="25615" name="文本框 6">
              <a:extLst>
                <a:ext uri="{FF2B5EF4-FFF2-40B4-BE49-F238E27FC236}">
                  <a16:creationId xmlns:a16="http://schemas.microsoft.com/office/drawing/2014/main" xmlns="" id="{5ACBEDF7-A7EC-4A5B-B305-EDA473836007}"/>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24" name="直线连接符 9">
              <a:extLst>
                <a:ext uri="{FF2B5EF4-FFF2-40B4-BE49-F238E27FC236}">
                  <a16:creationId xmlns:a16="http://schemas.microsoft.com/office/drawing/2014/main" xmlns="" id="{1939494C-06EA-494F-9EE8-05B76E89A74B}"/>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5" name="菱形 24">
              <a:extLst>
                <a:ext uri="{FF2B5EF4-FFF2-40B4-BE49-F238E27FC236}">
                  <a16:creationId xmlns:a16="http://schemas.microsoft.com/office/drawing/2014/main" xmlns="" id="{FE3BA4C2-CCDE-48A3-AEB6-427C91888540}"/>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5616"/>
                                        </p:tgtEl>
                                        <p:attrNameLst>
                                          <p:attrName>style.visibility</p:attrName>
                                        </p:attrNameLst>
                                      </p:cBhvr>
                                      <p:to>
                                        <p:strVal val="visible"/>
                                      </p:to>
                                    </p:set>
                                    <p:animEffect transition="in" filter="randombar(horizontal)">
                                      <p:cBhvr>
                                        <p:cTn id="12" dur="500"/>
                                        <p:tgtEl>
                                          <p:spTgt spid="2561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5603"/>
                                        </p:tgtEl>
                                        <p:attrNameLst>
                                          <p:attrName>style.visibility</p:attrName>
                                        </p:attrNameLst>
                                      </p:cBhvr>
                                      <p:to>
                                        <p:strVal val="visible"/>
                                      </p:to>
                                    </p:set>
                                    <p:animEffect transition="in" filter="randombar(horizontal)">
                                      <p:cBhvr>
                                        <p:cTn id="17" dur="500"/>
                                        <p:tgtEl>
                                          <p:spTgt spid="2560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randombar(horizontal)">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5617"/>
                                        </p:tgtEl>
                                        <p:attrNameLst>
                                          <p:attrName>style.visibility</p:attrName>
                                        </p:attrNameLst>
                                      </p:cBhvr>
                                      <p:to>
                                        <p:strVal val="visible"/>
                                      </p:to>
                                    </p:set>
                                    <p:animEffect transition="in" filter="randombar(horizontal)">
                                      <p:cBhvr>
                                        <p:cTn id="27" dur="500"/>
                                        <p:tgtEl>
                                          <p:spTgt spid="2561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5604"/>
                                        </p:tgtEl>
                                        <p:attrNameLst>
                                          <p:attrName>style.visibility</p:attrName>
                                        </p:attrNameLst>
                                      </p:cBhvr>
                                      <p:to>
                                        <p:strVal val="visible"/>
                                      </p:to>
                                    </p:set>
                                    <p:animEffect transition="in" filter="randombar(horizontal)">
                                      <p:cBhvr>
                                        <p:cTn id="32" dur="500"/>
                                        <p:tgtEl>
                                          <p:spTgt spid="25604"/>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randombar(horizontal)">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5618"/>
                                        </p:tgtEl>
                                        <p:attrNameLst>
                                          <p:attrName>style.visibility</p:attrName>
                                        </p:attrNameLst>
                                      </p:cBhvr>
                                      <p:to>
                                        <p:strVal val="visible"/>
                                      </p:to>
                                    </p:set>
                                    <p:animEffect transition="in" filter="randombar(horizontal)">
                                      <p:cBhvr>
                                        <p:cTn id="42" dur="500"/>
                                        <p:tgtEl>
                                          <p:spTgt spid="25618"/>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25605"/>
                                        </p:tgtEl>
                                        <p:attrNameLst>
                                          <p:attrName>style.visibility</p:attrName>
                                        </p:attrNameLst>
                                      </p:cBhvr>
                                      <p:to>
                                        <p:strVal val="visible"/>
                                      </p:to>
                                    </p:set>
                                    <p:animEffect transition="in" filter="randombar(horizontal)">
                                      <p:cBhvr>
                                        <p:cTn id="47" dur="500"/>
                                        <p:tgtEl>
                                          <p:spTgt spid="25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6" grpId="0"/>
      <p:bldP spid="25617" grpId="0"/>
      <p:bldP spid="25618" grpId="0"/>
      <p:bldP spid="25603" grpId="0"/>
      <p:bldP spid="25604" grpId="0"/>
      <p:bldP spid="25605" grpId="0"/>
      <p:bldP spid="20" grpId="0" animBg="1"/>
      <p:bldP spid="21"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4C40385A-52A0-4F4B-AB09-040407E449CA}"/>
              </a:ext>
            </a:extLst>
          </p:cNvPr>
          <p:cNvGrpSpPr>
            <a:grpSpLocks/>
          </p:cNvGrpSpPr>
          <p:nvPr/>
        </p:nvGrpSpPr>
        <p:grpSpPr bwMode="auto">
          <a:xfrm>
            <a:off x="1187450" y="960438"/>
            <a:ext cx="7410450" cy="2473325"/>
            <a:chOff x="1187450" y="960438"/>
            <a:chExt cx="7410450" cy="2473325"/>
          </a:xfrm>
        </p:grpSpPr>
        <p:pic>
          <p:nvPicPr>
            <p:cNvPr id="26631" name="圆角矩形 13">
              <a:extLst>
                <a:ext uri="{FF2B5EF4-FFF2-40B4-BE49-F238E27FC236}">
                  <a16:creationId xmlns:a16="http://schemas.microsoft.com/office/drawing/2014/main" xmlns="" id="{B36CAA91-EE54-4669-9BA1-B737B8639184}"/>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0700" y="960438"/>
              <a:ext cx="6807200" cy="238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图片 1">
              <a:extLst>
                <a:ext uri="{FF2B5EF4-FFF2-40B4-BE49-F238E27FC236}">
                  <a16:creationId xmlns:a16="http://schemas.microsoft.com/office/drawing/2014/main" xmlns="" id="{2AC7D1EB-AA04-4EA5-9722-90785B3C161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1851025"/>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3" name="矩形 2">
              <a:extLst>
                <a:ext uri="{FF2B5EF4-FFF2-40B4-BE49-F238E27FC236}">
                  <a16:creationId xmlns:a16="http://schemas.microsoft.com/office/drawing/2014/main" xmlns="" id="{B8045E5B-E2A4-4966-889F-C5663FC6BDBB}"/>
                </a:ext>
              </a:extLst>
            </p:cNvPr>
            <p:cNvSpPr>
              <a:spLocks noChangeArrowheads="1"/>
            </p:cNvSpPr>
            <p:nvPr/>
          </p:nvSpPr>
          <p:spPr bwMode="auto">
            <a:xfrm>
              <a:off x="2513013" y="1252538"/>
              <a:ext cx="5761037"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4000"/>
                </a:lnSpc>
              </a:pPr>
              <a:r>
                <a:rPr lang="zh-CN" altLang="en-US" sz="2800">
                  <a:solidFill>
                    <a:srgbClr val="A96A00"/>
                  </a:solidFill>
                  <a:latin typeface="黑体" panose="02010609060101010101" pitchFamily="49" charset="-122"/>
                  <a:ea typeface="黑体" panose="02010609060101010101" pitchFamily="49" charset="-122"/>
                </a:rPr>
                <a:t>    认真</a:t>
              </a:r>
              <a:r>
                <a:rPr lang="zh-CN" altLang="zh-CN" sz="2800">
                  <a:solidFill>
                    <a:srgbClr val="A96A00"/>
                  </a:solidFill>
                  <a:latin typeface="黑体" panose="02010609060101010101" pitchFamily="49" charset="-122"/>
                  <a:ea typeface="黑体" panose="02010609060101010101" pitchFamily="49" charset="-122"/>
                </a:rPr>
                <a:t>阅读</a:t>
              </a:r>
              <a:r>
                <a:rPr lang="zh-CN" altLang="en-US" sz="2800">
                  <a:solidFill>
                    <a:srgbClr val="A96A00"/>
                  </a:solidFill>
                  <a:latin typeface="黑体" panose="02010609060101010101" pitchFamily="49" charset="-122"/>
                  <a:ea typeface="黑体" panose="02010609060101010101" pitchFamily="49" charset="-122"/>
                </a:rPr>
                <a:t>消息，体会这则消息的语言，说一说它们有什么样的表达</a:t>
              </a:r>
              <a:r>
                <a:rPr lang="zh-CN" altLang="zh-CN" sz="2800">
                  <a:solidFill>
                    <a:srgbClr val="A96A00"/>
                  </a:solidFill>
                  <a:latin typeface="黑体" panose="02010609060101010101" pitchFamily="49" charset="-122"/>
                  <a:ea typeface="黑体" panose="02010609060101010101" pitchFamily="49" charset="-122"/>
                </a:rPr>
                <a:t>效果。</a:t>
              </a:r>
              <a:endParaRPr lang="zh-CN" altLang="en-US" sz="2800">
                <a:solidFill>
                  <a:srgbClr val="A96A00"/>
                </a:solidFill>
                <a:latin typeface="黑体" panose="02010609060101010101" pitchFamily="49" charset="-122"/>
                <a:ea typeface="黑体" panose="02010609060101010101" pitchFamily="49" charset="-122"/>
              </a:endParaRPr>
            </a:p>
          </p:txBody>
        </p:sp>
      </p:grpSp>
      <p:grpSp>
        <p:nvGrpSpPr>
          <p:cNvPr id="26627" name="组合 7">
            <a:extLst>
              <a:ext uri="{FF2B5EF4-FFF2-40B4-BE49-F238E27FC236}">
                <a16:creationId xmlns:a16="http://schemas.microsoft.com/office/drawing/2014/main" xmlns="" id="{3B8D5728-1F96-4235-BEA2-4106F22B1707}"/>
              </a:ext>
            </a:extLst>
          </p:cNvPr>
          <p:cNvGrpSpPr>
            <a:grpSpLocks/>
          </p:cNvGrpSpPr>
          <p:nvPr/>
        </p:nvGrpSpPr>
        <p:grpSpPr bwMode="auto">
          <a:xfrm>
            <a:off x="28575" y="-3175"/>
            <a:ext cx="2006600" cy="522288"/>
            <a:chOff x="70" y="-63"/>
            <a:chExt cx="3160" cy="822"/>
          </a:xfrm>
        </p:grpSpPr>
        <p:sp>
          <p:nvSpPr>
            <p:cNvPr id="26628" name="文本框 6">
              <a:extLst>
                <a:ext uri="{FF2B5EF4-FFF2-40B4-BE49-F238E27FC236}">
                  <a16:creationId xmlns:a16="http://schemas.microsoft.com/office/drawing/2014/main" xmlns="" id="{E13F2FFA-C4DB-481E-9736-27006A544B3C}"/>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12" name="直线连接符 9">
              <a:extLst>
                <a:ext uri="{FF2B5EF4-FFF2-40B4-BE49-F238E27FC236}">
                  <a16:creationId xmlns:a16="http://schemas.microsoft.com/office/drawing/2014/main" xmlns="" id="{31E449E0-60F4-4EBE-B7E3-B5B8A271B058}"/>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a16="http://schemas.microsoft.com/office/drawing/2014/main" xmlns="" id="{4769B06C-6584-4E30-9E85-327D99DBE0FC}"/>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5">
            <a:extLst>
              <a:ext uri="{FF2B5EF4-FFF2-40B4-BE49-F238E27FC236}">
                <a16:creationId xmlns:a16="http://schemas.microsoft.com/office/drawing/2014/main" xmlns="" id="{F39C1ED9-F43F-4F40-BC5C-F7B015BE772E}"/>
              </a:ext>
            </a:extLst>
          </p:cNvPr>
          <p:cNvSpPr>
            <a:spLocks noChangeArrowheads="1"/>
          </p:cNvSpPr>
          <p:nvPr/>
        </p:nvSpPr>
        <p:spPr bwMode="auto">
          <a:xfrm>
            <a:off x="323850" y="1763713"/>
            <a:ext cx="856932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dirty="0">
                <a:solidFill>
                  <a:srgbClr val="000000"/>
                </a:solidFill>
                <a:latin typeface="楷体" panose="02010609060101010101" pitchFamily="49" charset="-122"/>
                <a:ea typeface="楷体" panose="02010609060101010101" pitchFamily="49" charset="-122"/>
              </a:rPr>
              <a:t>    </a:t>
            </a:r>
            <a:r>
              <a:rPr lang="zh-CN" altLang="zh-CN" sz="2800" b="1" dirty="0">
                <a:solidFill>
                  <a:srgbClr val="000000"/>
                </a:solidFill>
                <a:latin typeface="楷体" panose="02010609060101010101" pitchFamily="49" charset="-122"/>
                <a:ea typeface="楷体" panose="02010609060101010101" pitchFamily="49" charset="-122"/>
              </a:rPr>
              <a:t>瑞典国王和挪威诺贝尔基金会今天</a:t>
            </a:r>
            <a:r>
              <a:rPr lang="zh-CN" altLang="zh-CN" sz="2800" b="1" dirty="0">
                <a:solidFill>
                  <a:srgbClr val="FF0000"/>
                </a:solidFill>
                <a:latin typeface="楷体" panose="02010609060101010101" pitchFamily="49" charset="-122"/>
                <a:ea typeface="楷体" panose="02010609060101010101" pitchFamily="49" charset="-122"/>
              </a:rPr>
              <a:t>首次</a:t>
            </a:r>
            <a:r>
              <a:rPr lang="zh-CN" altLang="zh-CN" sz="2800" b="1" dirty="0">
                <a:solidFill>
                  <a:srgbClr val="000000"/>
                </a:solidFill>
                <a:latin typeface="楷体" panose="02010609060101010101" pitchFamily="49" charset="-122"/>
                <a:ea typeface="楷体" panose="02010609060101010101" pitchFamily="49" charset="-122"/>
              </a:rPr>
              <a:t>颁发了诺贝尔奖。根据诺贝尔的遗嘱</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“诺贝尔奖</a:t>
            </a:r>
            <a:r>
              <a:rPr lang="zh-CN" altLang="zh-CN" sz="2800" b="1" dirty="0">
                <a:solidFill>
                  <a:srgbClr val="FF0000"/>
                </a:solidFill>
                <a:latin typeface="楷体" panose="02010609060101010101" pitchFamily="49" charset="-122"/>
                <a:ea typeface="楷体" panose="02010609060101010101" pitchFamily="49" charset="-122"/>
              </a:rPr>
              <a:t>每年</a:t>
            </a:r>
            <a:r>
              <a:rPr lang="zh-CN" altLang="zh-CN" sz="2800" b="1" dirty="0">
                <a:solidFill>
                  <a:srgbClr val="000000"/>
                </a:solidFill>
                <a:latin typeface="楷体" panose="02010609060101010101" pitchFamily="49" charset="-122"/>
                <a:ea typeface="楷体" panose="02010609060101010101" pitchFamily="49" charset="-122"/>
              </a:rPr>
              <a:t>发给那些在过去一年里</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在物理学、化学、生理学或医学、文学及和平事业方面为人类做出</a:t>
            </a:r>
            <a:r>
              <a:rPr lang="zh-CN" altLang="zh-CN" sz="2800" b="1" dirty="0">
                <a:solidFill>
                  <a:srgbClr val="FF0000"/>
                </a:solidFill>
                <a:latin typeface="楷体" panose="02010609060101010101" pitchFamily="49" charset="-122"/>
                <a:ea typeface="楷体" panose="02010609060101010101" pitchFamily="49" charset="-122"/>
              </a:rPr>
              <a:t>最大</a:t>
            </a:r>
            <a:r>
              <a:rPr lang="zh-CN" altLang="zh-CN" sz="2800" b="1" dirty="0">
                <a:solidFill>
                  <a:srgbClr val="000000"/>
                </a:solidFill>
                <a:latin typeface="楷体" panose="02010609060101010101" pitchFamily="49" charset="-122"/>
                <a:ea typeface="楷体" panose="02010609060101010101" pitchFamily="49" charset="-122"/>
              </a:rPr>
              <a:t>贡献的人”。</a:t>
            </a:r>
          </a:p>
        </p:txBody>
      </p:sp>
      <p:sp>
        <p:nvSpPr>
          <p:cNvPr id="9" name="圆角矩形标注 8">
            <a:extLst>
              <a:ext uri="{FF2B5EF4-FFF2-40B4-BE49-F238E27FC236}">
                <a16:creationId xmlns:a16="http://schemas.microsoft.com/office/drawing/2014/main" xmlns="" id="{29979D5C-9C63-4463-BB9B-8A86B4E95586}"/>
              </a:ext>
            </a:extLst>
          </p:cNvPr>
          <p:cNvSpPr/>
          <p:nvPr/>
        </p:nvSpPr>
        <p:spPr>
          <a:xfrm>
            <a:off x="1042988" y="699542"/>
            <a:ext cx="6265862" cy="863600"/>
          </a:xfrm>
          <a:prstGeom prst="wedgeRoundRectCallout">
            <a:avLst>
              <a:gd name="adj1" fmla="val 43399"/>
              <a:gd name="adj2" fmla="val 88546"/>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zh-CN" altLang="zh-CN" sz="2400" dirty="0">
                <a:solidFill>
                  <a:srgbClr val="0000FF"/>
                </a:solidFill>
                <a:latin typeface="黑体" pitchFamily="49" charset="-122"/>
                <a:ea typeface="黑体" pitchFamily="49" charset="-122"/>
              </a:rPr>
              <a:t>“</a:t>
            </a:r>
            <a:r>
              <a:rPr lang="zh-CN" altLang="en-US" sz="2400" dirty="0">
                <a:solidFill>
                  <a:srgbClr val="0000FF"/>
                </a:solidFill>
                <a:latin typeface="黑体" pitchFamily="49" charset="-122"/>
                <a:ea typeface="黑体" pitchFamily="49" charset="-122"/>
              </a:rPr>
              <a:t>首次</a:t>
            </a:r>
            <a:r>
              <a:rPr lang="zh-CN" altLang="zh-CN" sz="2400" dirty="0">
                <a:solidFill>
                  <a:srgbClr val="0000FF"/>
                </a:solidFill>
                <a:latin typeface="黑体" pitchFamily="49" charset="-122"/>
                <a:ea typeface="黑体" pitchFamily="49" charset="-122"/>
              </a:rPr>
              <a:t>”</a:t>
            </a:r>
            <a:r>
              <a:rPr lang="zh-CN" altLang="en-US" sz="2400" dirty="0">
                <a:solidFill>
                  <a:srgbClr val="0000FF"/>
                </a:solidFill>
                <a:latin typeface="黑体" pitchFamily="49" charset="-122"/>
                <a:ea typeface="黑体" pitchFamily="49" charset="-122"/>
              </a:rPr>
              <a:t>和</a:t>
            </a:r>
            <a:r>
              <a:rPr lang="zh-CN" altLang="zh-CN" sz="2400" dirty="0">
                <a:solidFill>
                  <a:srgbClr val="0000FF"/>
                </a:solidFill>
                <a:latin typeface="黑体" pitchFamily="49" charset="-122"/>
                <a:ea typeface="黑体" pitchFamily="49" charset="-122"/>
              </a:rPr>
              <a:t>“</a:t>
            </a:r>
            <a:r>
              <a:rPr lang="zh-CN" altLang="en-US" sz="2400" dirty="0">
                <a:solidFill>
                  <a:srgbClr val="0000FF"/>
                </a:solidFill>
                <a:latin typeface="黑体" pitchFamily="49" charset="-122"/>
                <a:ea typeface="黑体" pitchFamily="49" charset="-122"/>
              </a:rPr>
              <a:t>每年</a:t>
            </a:r>
            <a:r>
              <a:rPr lang="zh-CN" altLang="zh-CN" sz="2400" dirty="0">
                <a:solidFill>
                  <a:srgbClr val="0000FF"/>
                </a:solidFill>
                <a:latin typeface="黑体" pitchFamily="49" charset="-122"/>
                <a:ea typeface="黑体" pitchFamily="49" charset="-122"/>
              </a:rPr>
              <a:t>”表明</a:t>
            </a:r>
            <a:r>
              <a:rPr lang="zh-CN" altLang="en-US" sz="2400" dirty="0">
                <a:solidFill>
                  <a:srgbClr val="0000FF"/>
                </a:solidFill>
                <a:latin typeface="黑体" pitchFamily="49" charset="-122"/>
                <a:ea typeface="黑体" pitchFamily="49" charset="-122"/>
              </a:rPr>
              <a:t>其语言的准确性，说明这是第一次且以后每年颁发一次。</a:t>
            </a:r>
          </a:p>
        </p:txBody>
      </p:sp>
      <p:sp>
        <p:nvSpPr>
          <p:cNvPr id="10" name="圆角矩形标注 9">
            <a:extLst>
              <a:ext uri="{FF2B5EF4-FFF2-40B4-BE49-F238E27FC236}">
                <a16:creationId xmlns:a16="http://schemas.microsoft.com/office/drawing/2014/main" xmlns="" id="{9516E692-5594-4AF2-A71D-3BA11AEE074D}"/>
              </a:ext>
            </a:extLst>
          </p:cNvPr>
          <p:cNvSpPr/>
          <p:nvPr/>
        </p:nvSpPr>
        <p:spPr>
          <a:xfrm>
            <a:off x="2482850" y="3724275"/>
            <a:ext cx="3673475" cy="863600"/>
          </a:xfrm>
          <a:prstGeom prst="wedgeRoundRectCallout">
            <a:avLst>
              <a:gd name="adj1" fmla="val 43758"/>
              <a:gd name="adj2" fmla="val -80400"/>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n-US" altLang="zh-CN" sz="2400" dirty="0">
                <a:solidFill>
                  <a:srgbClr val="0000FF"/>
                </a:solidFill>
                <a:latin typeface="黑体" pitchFamily="49" charset="-122"/>
                <a:ea typeface="黑体" pitchFamily="49" charset="-122"/>
              </a:rPr>
              <a:t>“</a:t>
            </a:r>
            <a:r>
              <a:rPr lang="zh-CN" altLang="en-US" sz="2400" dirty="0">
                <a:solidFill>
                  <a:srgbClr val="0000FF"/>
                </a:solidFill>
                <a:latin typeface="黑体" pitchFamily="49" charset="-122"/>
                <a:ea typeface="黑体" pitchFamily="49" charset="-122"/>
              </a:rPr>
              <a:t>最大</a:t>
            </a:r>
            <a:r>
              <a:rPr lang="en-US" altLang="zh-CN" sz="2400" dirty="0">
                <a:solidFill>
                  <a:srgbClr val="0000FF"/>
                </a:solidFill>
                <a:latin typeface="黑体" pitchFamily="49" charset="-122"/>
                <a:ea typeface="黑体" pitchFamily="49" charset="-122"/>
              </a:rPr>
              <a:t>”</a:t>
            </a:r>
            <a:r>
              <a:rPr lang="zh-CN" altLang="zh-CN" sz="2400" dirty="0">
                <a:solidFill>
                  <a:srgbClr val="0000FF"/>
                </a:solidFill>
                <a:latin typeface="黑体" pitchFamily="49" charset="-122"/>
                <a:ea typeface="黑体" pitchFamily="49" charset="-122"/>
              </a:rPr>
              <a:t>表明</a:t>
            </a:r>
            <a:r>
              <a:rPr lang="zh-CN" altLang="en-US" sz="2400" dirty="0">
                <a:solidFill>
                  <a:srgbClr val="0000FF"/>
                </a:solidFill>
                <a:latin typeface="黑体" pitchFamily="49" charset="-122"/>
                <a:ea typeface="黑体" pitchFamily="49" charset="-122"/>
              </a:rPr>
              <a:t>程度，说明这个奖项的地位。</a:t>
            </a:r>
          </a:p>
        </p:txBody>
      </p:sp>
      <p:grpSp>
        <p:nvGrpSpPr>
          <p:cNvPr id="27653" name="组合 7">
            <a:extLst>
              <a:ext uri="{FF2B5EF4-FFF2-40B4-BE49-F238E27FC236}">
                <a16:creationId xmlns:a16="http://schemas.microsoft.com/office/drawing/2014/main" xmlns="" id="{D5322FCD-7CE4-48C4-906B-6621504A675D}"/>
              </a:ext>
            </a:extLst>
          </p:cNvPr>
          <p:cNvGrpSpPr>
            <a:grpSpLocks/>
          </p:cNvGrpSpPr>
          <p:nvPr/>
        </p:nvGrpSpPr>
        <p:grpSpPr bwMode="auto">
          <a:xfrm>
            <a:off x="28575" y="-3175"/>
            <a:ext cx="2006600" cy="522288"/>
            <a:chOff x="70" y="-63"/>
            <a:chExt cx="3160" cy="822"/>
          </a:xfrm>
        </p:grpSpPr>
        <p:sp>
          <p:nvSpPr>
            <p:cNvPr id="27654" name="文本框 6">
              <a:extLst>
                <a:ext uri="{FF2B5EF4-FFF2-40B4-BE49-F238E27FC236}">
                  <a16:creationId xmlns:a16="http://schemas.microsoft.com/office/drawing/2014/main" xmlns="" id="{2ED58A99-C588-41A7-9E7C-43ED45CAD132}"/>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13" name="直线连接符 9">
              <a:extLst>
                <a:ext uri="{FF2B5EF4-FFF2-40B4-BE49-F238E27FC236}">
                  <a16:creationId xmlns:a16="http://schemas.microsoft.com/office/drawing/2014/main" xmlns="" id="{2C5D11D6-3063-4DA6-B814-419DB89794FD}"/>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16:creationId xmlns:a16="http://schemas.microsoft.com/office/drawing/2014/main" xmlns="" id="{880F38E5-C44E-4923-82C0-F767AFE25CCD}"/>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5">
            <a:extLst>
              <a:ext uri="{FF2B5EF4-FFF2-40B4-BE49-F238E27FC236}">
                <a16:creationId xmlns:a16="http://schemas.microsoft.com/office/drawing/2014/main" xmlns="" id="{83C4FDC2-5256-4344-9615-D084366DF6A8}"/>
              </a:ext>
            </a:extLst>
          </p:cNvPr>
          <p:cNvSpPr>
            <a:spLocks noChangeArrowheads="1"/>
          </p:cNvSpPr>
          <p:nvPr/>
        </p:nvSpPr>
        <p:spPr bwMode="auto">
          <a:xfrm>
            <a:off x="973138" y="1131888"/>
            <a:ext cx="73437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800" b="1" dirty="0">
                <a:solidFill>
                  <a:srgbClr val="000000"/>
                </a:solidFill>
                <a:latin typeface="楷体" panose="02010609060101010101" pitchFamily="49" charset="-122"/>
                <a:ea typeface="楷体" panose="02010609060101010101" pitchFamily="49" charset="-122"/>
              </a:rPr>
              <a:t>德国的伦琴</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物理学奖</a:t>
            </a:r>
            <a:r>
              <a:rPr lang="en-US" altLang="zh-CN" sz="2800" b="1" dirty="0">
                <a:solidFill>
                  <a:srgbClr val="000000"/>
                </a:solidFill>
                <a:latin typeface="楷体" panose="02010609060101010101" pitchFamily="49" charset="-122"/>
                <a:ea typeface="楷体" panose="02010609060101010101" pitchFamily="49" charset="-122"/>
              </a:rPr>
              <a:t>) </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他</a:t>
            </a:r>
            <a:r>
              <a:rPr lang="zh-CN" altLang="zh-CN" sz="2800" b="1" dirty="0">
                <a:solidFill>
                  <a:srgbClr val="FF0000"/>
                </a:solidFill>
                <a:latin typeface="楷体" panose="02010609060101010101" pitchFamily="49" charset="-122"/>
                <a:ea typeface="楷体" panose="02010609060101010101" pitchFamily="49" charset="-122"/>
              </a:rPr>
              <a:t>发现</a:t>
            </a:r>
            <a:r>
              <a:rPr lang="zh-CN" altLang="zh-CN" sz="2800" b="1" dirty="0">
                <a:solidFill>
                  <a:srgbClr val="000000"/>
                </a:solidFill>
                <a:latin typeface="楷体" panose="02010609060101010101" pitchFamily="49" charset="-122"/>
                <a:ea typeface="楷体" panose="02010609060101010101" pitchFamily="49" charset="-122"/>
              </a:rPr>
              <a:t>了</a:t>
            </a:r>
            <a:r>
              <a:rPr lang="en-US" altLang="zh-CN" sz="2800" b="1" dirty="0">
                <a:solidFill>
                  <a:srgbClr val="000000"/>
                </a:solidFill>
                <a:latin typeface="楷体" panose="02010609060101010101" pitchFamily="49" charset="-122"/>
                <a:ea typeface="楷体" panose="02010609060101010101" pitchFamily="49" charset="-122"/>
              </a:rPr>
              <a:t>X</a:t>
            </a:r>
            <a:r>
              <a:rPr lang="zh-CN" altLang="zh-CN" sz="2800" b="1" dirty="0">
                <a:solidFill>
                  <a:srgbClr val="000000"/>
                </a:solidFill>
                <a:latin typeface="楷体" panose="02010609060101010101" pitchFamily="49" charset="-122"/>
                <a:ea typeface="楷体" panose="02010609060101010101" pitchFamily="49" charset="-122"/>
              </a:rPr>
              <a:t>射线。</a:t>
            </a:r>
            <a:endParaRPr lang="zh-CN" altLang="en-US" sz="2800" b="1" dirty="0">
              <a:solidFill>
                <a:srgbClr val="000000"/>
              </a:solidFill>
              <a:latin typeface="楷体" panose="02010609060101010101" pitchFamily="49" charset="-122"/>
              <a:ea typeface="楷体" panose="02010609060101010101" pitchFamily="49" charset="-122"/>
            </a:endParaRPr>
          </a:p>
        </p:txBody>
      </p:sp>
      <p:sp>
        <p:nvSpPr>
          <p:cNvPr id="9" name="圆角矩形标注 8">
            <a:extLst>
              <a:ext uri="{FF2B5EF4-FFF2-40B4-BE49-F238E27FC236}">
                <a16:creationId xmlns:a16="http://schemas.microsoft.com/office/drawing/2014/main" xmlns="" id="{4A164FBA-F82F-4C6B-AAFA-3F4D42B49B06}"/>
              </a:ext>
            </a:extLst>
          </p:cNvPr>
          <p:cNvSpPr/>
          <p:nvPr/>
        </p:nvSpPr>
        <p:spPr>
          <a:xfrm>
            <a:off x="611188" y="2139950"/>
            <a:ext cx="7993062" cy="1944688"/>
          </a:xfrm>
          <a:prstGeom prst="wedgeRoundRectCallout">
            <a:avLst>
              <a:gd name="adj1" fmla="val 13532"/>
              <a:gd name="adj2" fmla="val -80709"/>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zh-CN" altLang="en-US" sz="2400" dirty="0" smtClean="0">
                <a:solidFill>
                  <a:srgbClr val="0000FF"/>
                </a:solidFill>
                <a:latin typeface="黑体" pitchFamily="49" charset="-122"/>
                <a:ea typeface="黑体" pitchFamily="49" charset="-122"/>
              </a:rPr>
              <a:t>    发现</a:t>
            </a:r>
            <a:r>
              <a:rPr lang="zh-CN" altLang="en-US" sz="2400" dirty="0">
                <a:solidFill>
                  <a:srgbClr val="0000FF"/>
                </a:solidFill>
                <a:latin typeface="黑体" pitchFamily="49" charset="-122"/>
                <a:ea typeface="黑体" pitchFamily="49" charset="-122"/>
              </a:rPr>
              <a:t>是已有的事物、现象从隐藏不为人知的状态到为众人所知的状态的过程。</a:t>
            </a:r>
          </a:p>
          <a:p>
            <a:pPr eaLnBrk="1" hangingPunct="1">
              <a:defRPr/>
            </a:pPr>
            <a:r>
              <a:rPr lang="en-US" altLang="zh-CN" sz="2400" dirty="0" smtClean="0">
                <a:solidFill>
                  <a:srgbClr val="0000FF"/>
                </a:solidFill>
                <a:latin typeface="黑体" pitchFamily="49" charset="-122"/>
                <a:ea typeface="黑体" pitchFamily="49" charset="-122"/>
              </a:rPr>
              <a:t>    X</a:t>
            </a:r>
            <a:r>
              <a:rPr lang="zh-CN" altLang="en-US" sz="2400" dirty="0">
                <a:solidFill>
                  <a:srgbClr val="0000FF"/>
                </a:solidFill>
                <a:latin typeface="黑体" pitchFamily="49" charset="-122"/>
                <a:ea typeface="黑体" pitchFamily="49" charset="-122"/>
              </a:rPr>
              <a:t>射</a:t>
            </a:r>
            <a:r>
              <a:rPr lang="zh-CN" altLang="zh-CN" sz="2400" dirty="0">
                <a:solidFill>
                  <a:srgbClr val="0000FF"/>
                </a:solidFill>
                <a:latin typeface="黑体" pitchFamily="49" charset="-122"/>
                <a:ea typeface="黑体" pitchFamily="49" charset="-122"/>
              </a:rPr>
              <a:t>线波长是介于紫外线和</a:t>
            </a:r>
            <a:r>
              <a:rPr lang="en-US" altLang="zh-CN" sz="2400" dirty="0">
                <a:solidFill>
                  <a:srgbClr val="0000FF"/>
                </a:solidFill>
                <a:latin typeface="黑体" pitchFamily="49" charset="-122"/>
                <a:ea typeface="黑体" pitchFamily="49" charset="-122"/>
              </a:rPr>
              <a:t>Y</a:t>
            </a:r>
            <a:r>
              <a:rPr lang="zh-CN" altLang="en-US" sz="2400" dirty="0">
                <a:solidFill>
                  <a:srgbClr val="0000FF"/>
                </a:solidFill>
                <a:latin typeface="黑体" pitchFamily="49" charset="-122"/>
                <a:ea typeface="黑体" pitchFamily="49" charset="-122"/>
              </a:rPr>
              <a:t>射</a:t>
            </a:r>
            <a:r>
              <a:rPr lang="zh-CN" altLang="zh-CN" sz="2400" dirty="0">
                <a:solidFill>
                  <a:srgbClr val="0000FF"/>
                </a:solidFill>
                <a:latin typeface="黑体" pitchFamily="49" charset="-122"/>
                <a:ea typeface="黑体" pitchFamily="49" charset="-122"/>
              </a:rPr>
              <a:t>线之间的一种电磁辐射</a:t>
            </a:r>
            <a:r>
              <a:rPr lang="zh-CN" altLang="en-US" sz="2400" dirty="0">
                <a:solidFill>
                  <a:srgbClr val="0000FF"/>
                </a:solidFill>
                <a:latin typeface="黑体" pitchFamily="49" charset="-122"/>
                <a:ea typeface="黑体" pitchFamily="49" charset="-122"/>
              </a:rPr>
              <a:t>，</a:t>
            </a:r>
            <a:r>
              <a:rPr lang="zh-CN" altLang="zh-CN" sz="2400" dirty="0">
                <a:solidFill>
                  <a:srgbClr val="0000FF"/>
                </a:solidFill>
                <a:latin typeface="黑体" pitchFamily="49" charset="-122"/>
                <a:ea typeface="黑体" pitchFamily="49" charset="-122"/>
              </a:rPr>
              <a:t>它是本来就存在的。所以此处用“发现”</a:t>
            </a:r>
            <a:r>
              <a:rPr lang="zh-CN" altLang="en-US" sz="2400" dirty="0">
                <a:solidFill>
                  <a:srgbClr val="0000FF"/>
                </a:solidFill>
                <a:latin typeface="黑体" pitchFamily="49" charset="-122"/>
                <a:ea typeface="黑体" pitchFamily="49" charset="-122"/>
              </a:rPr>
              <a:t>，</a:t>
            </a:r>
            <a:r>
              <a:rPr lang="zh-CN" altLang="zh-CN" sz="2400" dirty="0">
                <a:solidFill>
                  <a:srgbClr val="0000FF"/>
                </a:solidFill>
                <a:latin typeface="黑体" pitchFamily="49" charset="-122"/>
                <a:ea typeface="黑体" pitchFamily="49" charset="-122"/>
              </a:rPr>
              <a:t>体现了新闻语言的准确性。</a:t>
            </a:r>
            <a:endParaRPr lang="zh-CN" altLang="en-US" sz="2400" b="1" dirty="0">
              <a:solidFill>
                <a:srgbClr val="0000FF"/>
              </a:solidFill>
              <a:latin typeface="黑体" pitchFamily="49" charset="-122"/>
              <a:ea typeface="黑体" pitchFamily="49" charset="-122"/>
            </a:endParaRPr>
          </a:p>
        </p:txBody>
      </p:sp>
      <p:grpSp>
        <p:nvGrpSpPr>
          <p:cNvPr id="28676" name="组合 7">
            <a:extLst>
              <a:ext uri="{FF2B5EF4-FFF2-40B4-BE49-F238E27FC236}">
                <a16:creationId xmlns:a16="http://schemas.microsoft.com/office/drawing/2014/main" xmlns="" id="{9262B73A-C5BA-49EB-9BBF-C2254675CE1F}"/>
              </a:ext>
            </a:extLst>
          </p:cNvPr>
          <p:cNvGrpSpPr>
            <a:grpSpLocks/>
          </p:cNvGrpSpPr>
          <p:nvPr/>
        </p:nvGrpSpPr>
        <p:grpSpPr bwMode="auto">
          <a:xfrm>
            <a:off x="28575" y="-3175"/>
            <a:ext cx="2006600" cy="522288"/>
            <a:chOff x="70" y="-63"/>
            <a:chExt cx="3160" cy="822"/>
          </a:xfrm>
        </p:grpSpPr>
        <p:sp>
          <p:nvSpPr>
            <p:cNvPr id="28677" name="文本框 6">
              <a:extLst>
                <a:ext uri="{FF2B5EF4-FFF2-40B4-BE49-F238E27FC236}">
                  <a16:creationId xmlns:a16="http://schemas.microsoft.com/office/drawing/2014/main" xmlns="" id="{5255DC7F-9E0D-4CBA-83E5-0A294FB1219C}"/>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12" name="直线连接符 9">
              <a:extLst>
                <a:ext uri="{FF2B5EF4-FFF2-40B4-BE49-F238E27FC236}">
                  <a16:creationId xmlns:a16="http://schemas.microsoft.com/office/drawing/2014/main" xmlns="" id="{0512CD9A-5578-45A9-B830-A6D48F16A48C}"/>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a16="http://schemas.microsoft.com/office/drawing/2014/main" xmlns="" id="{4DE35FC7-9405-4927-B727-4B56C36B3C98}"/>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1">
            <a:extLst>
              <a:ext uri="{FF2B5EF4-FFF2-40B4-BE49-F238E27FC236}">
                <a16:creationId xmlns:a16="http://schemas.microsoft.com/office/drawing/2014/main" xmlns="" id="{63FE986B-0109-4FA1-815A-0CEBF37FD9E1}"/>
              </a:ext>
            </a:extLst>
          </p:cNvPr>
          <p:cNvSpPr>
            <a:spLocks noChangeArrowheads="1"/>
          </p:cNvSpPr>
          <p:nvPr/>
        </p:nvSpPr>
        <p:spPr bwMode="auto">
          <a:xfrm>
            <a:off x="827088" y="1131888"/>
            <a:ext cx="7705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dirty="0">
                <a:solidFill>
                  <a:srgbClr val="000000"/>
                </a:solidFill>
                <a:latin typeface="楷体" panose="02010609060101010101" pitchFamily="49" charset="-122"/>
                <a:ea typeface="楷体" panose="02010609060101010101" pitchFamily="49" charset="-122"/>
              </a:rPr>
              <a:t>    </a:t>
            </a:r>
            <a:r>
              <a:rPr lang="zh-CN" altLang="zh-CN" sz="2800" b="1" dirty="0">
                <a:solidFill>
                  <a:srgbClr val="000000"/>
                </a:solidFill>
                <a:latin typeface="楷体" panose="02010609060101010101" pitchFamily="49" charset="-122"/>
                <a:ea typeface="楷体" panose="02010609060101010101" pitchFamily="49" charset="-122"/>
              </a:rPr>
              <a:t>德国的贝林</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生理学或医学奖</a:t>
            </a:r>
            <a:r>
              <a:rPr lang="en-US" altLang="zh-CN" sz="2800" b="1" dirty="0">
                <a:solidFill>
                  <a:srgbClr val="000000"/>
                </a:solidFill>
                <a:latin typeface="楷体" panose="02010609060101010101" pitchFamily="49" charset="-122"/>
                <a:ea typeface="楷体" panose="02010609060101010101" pitchFamily="49" charset="-122"/>
              </a:rPr>
              <a:t>) </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他在血清疗法的研究方面</a:t>
            </a:r>
            <a:r>
              <a:rPr lang="zh-CN" altLang="zh-CN" sz="2800" b="1" dirty="0">
                <a:solidFill>
                  <a:srgbClr val="FF0000"/>
                </a:solidFill>
                <a:latin typeface="楷体" panose="02010609060101010101" pitchFamily="49" charset="-122"/>
                <a:ea typeface="楷体" panose="02010609060101010101" pitchFamily="49" charset="-122"/>
              </a:rPr>
              <a:t>卓有成就</a:t>
            </a:r>
            <a:r>
              <a:rPr lang="zh-CN" altLang="zh-CN" sz="2800" b="1" dirty="0">
                <a:solidFill>
                  <a:srgbClr val="000000"/>
                </a:solidFill>
                <a:latin typeface="楷体" panose="02010609060101010101" pitchFamily="49" charset="-122"/>
                <a:ea typeface="楷体" panose="02010609060101010101" pitchFamily="49" charset="-122"/>
              </a:rPr>
              <a:t>。</a:t>
            </a:r>
            <a:endParaRPr lang="zh-CN" altLang="en-US" sz="2800" b="1" dirty="0">
              <a:solidFill>
                <a:srgbClr val="000000"/>
              </a:solidFill>
              <a:latin typeface="楷体" panose="02010609060101010101" pitchFamily="49" charset="-122"/>
              <a:ea typeface="楷体" panose="02010609060101010101" pitchFamily="49" charset="-122"/>
            </a:endParaRPr>
          </a:p>
        </p:txBody>
      </p:sp>
      <p:sp>
        <p:nvSpPr>
          <p:cNvPr id="6" name="圆角矩形标注 5">
            <a:extLst>
              <a:ext uri="{FF2B5EF4-FFF2-40B4-BE49-F238E27FC236}">
                <a16:creationId xmlns:a16="http://schemas.microsoft.com/office/drawing/2014/main" xmlns="" id="{699C9D93-EF42-4AE6-87DF-29516A883EE8}"/>
              </a:ext>
            </a:extLst>
          </p:cNvPr>
          <p:cNvSpPr/>
          <p:nvPr/>
        </p:nvSpPr>
        <p:spPr>
          <a:xfrm>
            <a:off x="1043608" y="2355726"/>
            <a:ext cx="6480870" cy="1441450"/>
          </a:xfrm>
          <a:prstGeom prst="wedgeRoundRectCallout">
            <a:avLst>
              <a:gd name="adj1" fmla="val -1906"/>
              <a:gd name="adj2" fmla="val -73394"/>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endParaRPr lang="en-US" altLang="zh-CN" sz="2400" b="1" dirty="0">
              <a:solidFill>
                <a:srgbClr val="0000FF"/>
              </a:solidFill>
              <a:latin typeface="黑体" pitchFamily="49" charset="-122"/>
              <a:ea typeface="黑体" pitchFamily="49" charset="-122"/>
            </a:endParaRPr>
          </a:p>
          <a:p>
            <a:pPr eaLnBrk="1" hangingPunct="1">
              <a:defRPr/>
            </a:pPr>
            <a:r>
              <a:rPr lang="zh-CN" altLang="zh-CN" sz="2400" dirty="0">
                <a:solidFill>
                  <a:srgbClr val="0000FF"/>
                </a:solidFill>
                <a:latin typeface="黑体" pitchFamily="49" charset="-122"/>
                <a:ea typeface="黑体" pitchFamily="49" charset="-122"/>
              </a:rPr>
              <a:t>卓有成就指贝林在血清疗法方面所取得的成就很突出</a:t>
            </a:r>
            <a:r>
              <a:rPr lang="zh-CN" altLang="en-US" sz="2400" dirty="0">
                <a:solidFill>
                  <a:srgbClr val="0000FF"/>
                </a:solidFill>
                <a:latin typeface="黑体" pitchFamily="49" charset="-122"/>
                <a:ea typeface="黑体" pitchFamily="49" charset="-122"/>
              </a:rPr>
              <a:t>，</a:t>
            </a:r>
            <a:r>
              <a:rPr lang="zh-CN" altLang="zh-CN" sz="2400" dirty="0">
                <a:solidFill>
                  <a:srgbClr val="0000FF"/>
                </a:solidFill>
                <a:latin typeface="黑体" pitchFamily="49" charset="-122"/>
                <a:ea typeface="黑体" pitchFamily="49" charset="-122"/>
              </a:rPr>
              <a:t>用在这里表明对贝林在</a:t>
            </a:r>
            <a:r>
              <a:rPr lang="zh-CN" altLang="en-US" sz="2400" dirty="0">
                <a:solidFill>
                  <a:srgbClr val="0000FF"/>
                </a:solidFill>
                <a:latin typeface="黑体" pitchFamily="49" charset="-122"/>
                <a:ea typeface="黑体" pitchFamily="49" charset="-122"/>
              </a:rPr>
              <a:t>生物学或</a:t>
            </a:r>
            <a:r>
              <a:rPr lang="zh-CN" altLang="zh-CN" sz="2400" dirty="0">
                <a:solidFill>
                  <a:srgbClr val="0000FF"/>
                </a:solidFill>
                <a:latin typeface="黑体" pitchFamily="49" charset="-122"/>
                <a:ea typeface="黑体" pitchFamily="49" charset="-122"/>
              </a:rPr>
              <a:t>医学方面取得成就的认可和肯定。</a:t>
            </a:r>
            <a:endParaRPr lang="zh-CN" altLang="en-US" sz="2400" b="1" dirty="0">
              <a:solidFill>
                <a:srgbClr val="0000FF"/>
              </a:solidFill>
              <a:latin typeface="黑体" pitchFamily="49" charset="-122"/>
              <a:ea typeface="黑体" pitchFamily="49" charset="-122"/>
            </a:endParaRPr>
          </a:p>
          <a:p>
            <a:pPr eaLnBrk="1" hangingPunct="1">
              <a:defRPr/>
            </a:pPr>
            <a:endParaRPr lang="zh-CN" altLang="en-US" sz="2400" b="1" dirty="0">
              <a:solidFill>
                <a:srgbClr val="0000FF"/>
              </a:solidFill>
              <a:latin typeface="黑体" pitchFamily="49" charset="-122"/>
              <a:ea typeface="黑体" pitchFamily="49" charset="-122"/>
            </a:endParaRPr>
          </a:p>
        </p:txBody>
      </p:sp>
      <p:grpSp>
        <p:nvGrpSpPr>
          <p:cNvPr id="29700" name="组合 7">
            <a:extLst>
              <a:ext uri="{FF2B5EF4-FFF2-40B4-BE49-F238E27FC236}">
                <a16:creationId xmlns:a16="http://schemas.microsoft.com/office/drawing/2014/main" xmlns="" id="{E66F7F63-A014-4C12-AA85-59A0145299F2}"/>
              </a:ext>
            </a:extLst>
          </p:cNvPr>
          <p:cNvGrpSpPr>
            <a:grpSpLocks/>
          </p:cNvGrpSpPr>
          <p:nvPr/>
        </p:nvGrpSpPr>
        <p:grpSpPr bwMode="auto">
          <a:xfrm>
            <a:off x="28575" y="-3175"/>
            <a:ext cx="2006600" cy="522288"/>
            <a:chOff x="70" y="-63"/>
            <a:chExt cx="3160" cy="822"/>
          </a:xfrm>
        </p:grpSpPr>
        <p:sp>
          <p:nvSpPr>
            <p:cNvPr id="29701" name="文本框 6">
              <a:extLst>
                <a:ext uri="{FF2B5EF4-FFF2-40B4-BE49-F238E27FC236}">
                  <a16:creationId xmlns:a16="http://schemas.microsoft.com/office/drawing/2014/main" xmlns="" id="{1BD743BA-0C67-4741-8489-7494E8C5304D}"/>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9" name="直线连接符 9">
              <a:extLst>
                <a:ext uri="{FF2B5EF4-FFF2-40B4-BE49-F238E27FC236}">
                  <a16:creationId xmlns:a16="http://schemas.microsoft.com/office/drawing/2014/main" xmlns="" id="{B6345805-C875-4883-AF5A-7DC16073756A}"/>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16:creationId xmlns:a16="http://schemas.microsoft.com/office/drawing/2014/main" xmlns="" id="{6B95A20D-F4BD-40C9-9E59-A259E7F79CCE}"/>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4">
            <a:extLst>
              <a:ext uri="{FF2B5EF4-FFF2-40B4-BE49-F238E27FC236}">
                <a16:creationId xmlns:a16="http://schemas.microsoft.com/office/drawing/2014/main" xmlns="" id="{F9782488-8A1B-45B4-87E0-E896226CB639}"/>
              </a:ext>
            </a:extLst>
          </p:cNvPr>
          <p:cNvSpPr>
            <a:spLocks noChangeArrowheads="1"/>
          </p:cNvSpPr>
          <p:nvPr/>
        </p:nvSpPr>
        <p:spPr bwMode="auto">
          <a:xfrm>
            <a:off x="611188" y="1058863"/>
            <a:ext cx="7777162"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dirty="0">
                <a:solidFill>
                  <a:srgbClr val="000000"/>
                </a:solidFill>
                <a:latin typeface="楷体" panose="02010609060101010101" pitchFamily="49" charset="-122"/>
                <a:ea typeface="楷体" panose="02010609060101010101" pitchFamily="49" charset="-122"/>
              </a:rPr>
              <a:t>    </a:t>
            </a:r>
            <a:r>
              <a:rPr lang="zh-CN" altLang="zh-CN" sz="2800" b="1" dirty="0">
                <a:solidFill>
                  <a:srgbClr val="000000"/>
                </a:solidFill>
                <a:latin typeface="楷体" panose="02010609060101010101" pitchFamily="49" charset="-122"/>
                <a:ea typeface="楷体" panose="02010609060101010101" pitchFamily="49" charset="-122"/>
              </a:rPr>
              <a:t>法国的普吕多姆</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文学奖</a:t>
            </a:r>
            <a:r>
              <a:rPr lang="en-US" altLang="zh-CN" sz="2800" b="1" dirty="0">
                <a:solidFill>
                  <a:srgbClr val="000000"/>
                </a:solidFill>
                <a:latin typeface="楷体" panose="02010609060101010101" pitchFamily="49" charset="-122"/>
                <a:ea typeface="楷体" panose="02010609060101010101" pitchFamily="49" charset="-122"/>
              </a:rPr>
              <a:t>) </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他在诗歌创作方面</a:t>
            </a:r>
            <a:r>
              <a:rPr lang="zh-CN" altLang="zh-CN" sz="2800" b="1" dirty="0">
                <a:solidFill>
                  <a:srgbClr val="FF0000"/>
                </a:solidFill>
                <a:latin typeface="楷体" panose="02010609060101010101" pitchFamily="49" charset="-122"/>
                <a:ea typeface="楷体" panose="02010609060101010101" pitchFamily="49" charset="-122"/>
              </a:rPr>
              <a:t>颇</a:t>
            </a:r>
            <a:r>
              <a:rPr lang="zh-CN" altLang="zh-CN" sz="2800" b="1" dirty="0">
                <a:solidFill>
                  <a:srgbClr val="000000"/>
                </a:solidFill>
                <a:latin typeface="楷体" panose="02010609060101010101" pitchFamily="49" charset="-122"/>
                <a:ea typeface="楷体" panose="02010609060101010101" pitchFamily="49" charset="-122"/>
              </a:rPr>
              <a:t>有建树。</a:t>
            </a:r>
            <a:endParaRPr lang="zh-CN" altLang="en-US" sz="2800" b="1" dirty="0">
              <a:solidFill>
                <a:srgbClr val="000000"/>
              </a:solidFill>
              <a:latin typeface="楷体" panose="02010609060101010101" pitchFamily="49" charset="-122"/>
              <a:ea typeface="楷体" panose="02010609060101010101" pitchFamily="49" charset="-122"/>
            </a:endParaRPr>
          </a:p>
        </p:txBody>
      </p:sp>
      <p:sp>
        <p:nvSpPr>
          <p:cNvPr id="7" name="圆角矩形标注 6">
            <a:extLst>
              <a:ext uri="{FF2B5EF4-FFF2-40B4-BE49-F238E27FC236}">
                <a16:creationId xmlns:a16="http://schemas.microsoft.com/office/drawing/2014/main" xmlns="" id="{338B1790-A1D0-46CE-94BD-157B3017E9FF}"/>
              </a:ext>
            </a:extLst>
          </p:cNvPr>
          <p:cNvSpPr/>
          <p:nvPr/>
        </p:nvSpPr>
        <p:spPr>
          <a:xfrm>
            <a:off x="1476375" y="2428875"/>
            <a:ext cx="5759450" cy="1871663"/>
          </a:xfrm>
          <a:prstGeom prst="wedgeRoundRectCallout">
            <a:avLst>
              <a:gd name="adj1" fmla="val -46686"/>
              <a:gd name="adj2" fmla="val -76740"/>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endParaRPr lang="en-US" altLang="zh-CN" sz="2400" b="1" dirty="0">
              <a:solidFill>
                <a:srgbClr val="0000FF"/>
              </a:solidFill>
              <a:latin typeface="黑体" pitchFamily="49" charset="-122"/>
              <a:ea typeface="黑体" pitchFamily="49" charset="-122"/>
            </a:endParaRPr>
          </a:p>
          <a:p>
            <a:pPr eaLnBrk="1" hangingPunct="1">
              <a:defRPr/>
            </a:pPr>
            <a:endParaRPr lang="en-US" altLang="zh-CN" sz="2400" dirty="0">
              <a:solidFill>
                <a:srgbClr val="0000FF"/>
              </a:solidFill>
              <a:latin typeface="黑体" pitchFamily="49" charset="-122"/>
              <a:ea typeface="黑体" pitchFamily="49" charset="-122"/>
            </a:endParaRPr>
          </a:p>
          <a:p>
            <a:pPr eaLnBrk="1" hangingPunct="1">
              <a:defRPr/>
            </a:pPr>
            <a:r>
              <a:rPr lang="zh-CN" altLang="zh-CN" sz="2400" dirty="0">
                <a:solidFill>
                  <a:srgbClr val="0000FF"/>
                </a:solidFill>
                <a:latin typeface="黑体" pitchFamily="49" charset="-122"/>
                <a:ea typeface="黑体" pitchFamily="49" charset="-122"/>
              </a:rPr>
              <a:t>颇有建树的“颇”在这里</a:t>
            </a:r>
            <a:r>
              <a:rPr lang="zh-CN" altLang="en-US" sz="2400" dirty="0">
                <a:solidFill>
                  <a:srgbClr val="0000FF"/>
                </a:solidFill>
                <a:latin typeface="黑体" pitchFamily="49" charset="-122"/>
                <a:ea typeface="黑体" pitchFamily="49" charset="-122"/>
              </a:rPr>
              <a:t>是</a:t>
            </a:r>
            <a:r>
              <a:rPr lang="zh-CN" altLang="zh-CN" sz="2400" dirty="0">
                <a:solidFill>
                  <a:srgbClr val="0000FF"/>
                </a:solidFill>
                <a:latin typeface="黑体" pitchFamily="49" charset="-122"/>
                <a:ea typeface="黑体" pitchFamily="49" charset="-122"/>
              </a:rPr>
              <a:t>“很</a:t>
            </a:r>
            <a:r>
              <a:rPr lang="zh-CN" altLang="en-US" sz="2400" dirty="0">
                <a:solidFill>
                  <a:srgbClr val="0000FF"/>
                </a:solidFill>
                <a:latin typeface="黑体" pitchFamily="49" charset="-122"/>
                <a:ea typeface="黑体" pitchFamily="49" charset="-122"/>
              </a:rPr>
              <a:t>，</a:t>
            </a:r>
            <a:r>
              <a:rPr lang="zh-CN" altLang="zh-CN" sz="2400" dirty="0">
                <a:solidFill>
                  <a:srgbClr val="0000FF"/>
                </a:solidFill>
                <a:latin typeface="黑体" pitchFamily="49" charset="-122"/>
                <a:ea typeface="黑体" pitchFamily="49" charset="-122"/>
              </a:rPr>
              <a:t>相当”的意思</a:t>
            </a:r>
            <a:r>
              <a:rPr lang="zh-CN" altLang="en-US" sz="2400" dirty="0">
                <a:solidFill>
                  <a:srgbClr val="0000FF"/>
                </a:solidFill>
                <a:latin typeface="黑体" pitchFamily="49" charset="-122"/>
                <a:ea typeface="黑体" pitchFamily="49" charset="-122"/>
              </a:rPr>
              <a:t>，</a:t>
            </a:r>
            <a:r>
              <a:rPr lang="zh-CN" altLang="zh-CN" sz="2400" dirty="0">
                <a:solidFill>
                  <a:srgbClr val="0000FF"/>
                </a:solidFill>
                <a:latin typeface="黑体" pitchFamily="49" charset="-122"/>
                <a:ea typeface="黑体" pitchFamily="49" charset="-122"/>
              </a:rPr>
              <a:t>在文中指普吕多姆在诗歌创作方面造诣很深</a:t>
            </a:r>
            <a:r>
              <a:rPr lang="zh-CN" altLang="en-US" sz="2400" dirty="0">
                <a:solidFill>
                  <a:srgbClr val="0000FF"/>
                </a:solidFill>
                <a:latin typeface="黑体" pitchFamily="49" charset="-122"/>
                <a:ea typeface="黑体" pitchFamily="49" charset="-122"/>
              </a:rPr>
              <a:t>，</a:t>
            </a:r>
            <a:r>
              <a:rPr lang="zh-CN" altLang="zh-CN" sz="2400" dirty="0">
                <a:solidFill>
                  <a:srgbClr val="0000FF"/>
                </a:solidFill>
                <a:latin typeface="黑体" pitchFamily="49" charset="-122"/>
                <a:ea typeface="黑体" pitchFamily="49" charset="-122"/>
              </a:rPr>
              <a:t>成果丰硕</a:t>
            </a:r>
            <a:r>
              <a:rPr lang="zh-CN" altLang="en-US" sz="2400" dirty="0">
                <a:solidFill>
                  <a:srgbClr val="0000FF"/>
                </a:solidFill>
                <a:latin typeface="黑体" pitchFamily="49" charset="-122"/>
                <a:ea typeface="黑体" pitchFamily="49" charset="-122"/>
              </a:rPr>
              <a:t>，</a:t>
            </a:r>
            <a:r>
              <a:rPr lang="zh-CN" altLang="zh-CN" sz="2400" dirty="0">
                <a:solidFill>
                  <a:srgbClr val="0000FF"/>
                </a:solidFill>
                <a:latin typeface="黑体" pitchFamily="49" charset="-122"/>
                <a:ea typeface="黑体" pitchFamily="49" charset="-122"/>
              </a:rPr>
              <a:t>获得诺贝尔文学奖是理所应当的。</a:t>
            </a:r>
            <a:endParaRPr lang="zh-CN" altLang="en-US" sz="2400" dirty="0">
              <a:solidFill>
                <a:srgbClr val="0000FF"/>
              </a:solidFill>
              <a:latin typeface="黑体" pitchFamily="49" charset="-122"/>
              <a:ea typeface="黑体" pitchFamily="49" charset="-122"/>
            </a:endParaRPr>
          </a:p>
          <a:p>
            <a:pPr eaLnBrk="1" hangingPunct="1">
              <a:defRPr/>
            </a:pPr>
            <a:endParaRPr lang="zh-CN" altLang="en-US" sz="2400" b="1" dirty="0">
              <a:solidFill>
                <a:srgbClr val="0000FF"/>
              </a:solidFill>
              <a:latin typeface="黑体" pitchFamily="49" charset="-122"/>
              <a:ea typeface="黑体" pitchFamily="49" charset="-122"/>
            </a:endParaRPr>
          </a:p>
          <a:p>
            <a:pPr eaLnBrk="1" hangingPunct="1">
              <a:defRPr/>
            </a:pPr>
            <a:endParaRPr lang="zh-CN" altLang="en-US" sz="2400" b="1" dirty="0">
              <a:solidFill>
                <a:srgbClr val="0000FF"/>
              </a:solidFill>
              <a:latin typeface="黑体" pitchFamily="49" charset="-122"/>
              <a:ea typeface="黑体" pitchFamily="49" charset="-122"/>
            </a:endParaRPr>
          </a:p>
        </p:txBody>
      </p:sp>
      <p:grpSp>
        <p:nvGrpSpPr>
          <p:cNvPr id="30724" name="组合 7">
            <a:extLst>
              <a:ext uri="{FF2B5EF4-FFF2-40B4-BE49-F238E27FC236}">
                <a16:creationId xmlns:a16="http://schemas.microsoft.com/office/drawing/2014/main" xmlns="" id="{0878DAF4-5E0B-445D-B2CB-C35DB2C24900}"/>
              </a:ext>
            </a:extLst>
          </p:cNvPr>
          <p:cNvGrpSpPr>
            <a:grpSpLocks/>
          </p:cNvGrpSpPr>
          <p:nvPr/>
        </p:nvGrpSpPr>
        <p:grpSpPr bwMode="auto">
          <a:xfrm>
            <a:off x="28575" y="-3175"/>
            <a:ext cx="2006600" cy="522288"/>
            <a:chOff x="70" y="-63"/>
            <a:chExt cx="3160" cy="822"/>
          </a:xfrm>
        </p:grpSpPr>
        <p:sp>
          <p:nvSpPr>
            <p:cNvPr id="30725" name="文本框 6">
              <a:extLst>
                <a:ext uri="{FF2B5EF4-FFF2-40B4-BE49-F238E27FC236}">
                  <a16:creationId xmlns:a16="http://schemas.microsoft.com/office/drawing/2014/main" xmlns="" id="{86499039-FB99-4D1B-B6C9-2709DE0F1393}"/>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10" name="直线连接符 9">
              <a:extLst>
                <a:ext uri="{FF2B5EF4-FFF2-40B4-BE49-F238E27FC236}">
                  <a16:creationId xmlns:a16="http://schemas.microsoft.com/office/drawing/2014/main" xmlns="" id="{8D0E107E-9326-49ED-91A6-021539F07183}"/>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a16="http://schemas.microsoft.com/office/drawing/2014/main" xmlns="" id="{BB2D80E3-2C1C-4BC7-8366-7EF78B843CEF}"/>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5">
            <a:extLst>
              <a:ext uri="{FF2B5EF4-FFF2-40B4-BE49-F238E27FC236}">
                <a16:creationId xmlns:a16="http://schemas.microsoft.com/office/drawing/2014/main" xmlns="" id="{FDEA43B7-96E6-45B9-9E2B-EBA902A33686}"/>
              </a:ext>
            </a:extLst>
          </p:cNvPr>
          <p:cNvSpPr txBox="1">
            <a:spLocks noChangeArrowheads="1"/>
          </p:cNvSpPr>
          <p:nvPr/>
        </p:nvSpPr>
        <p:spPr bwMode="auto">
          <a:xfrm>
            <a:off x="755204" y="1276350"/>
            <a:ext cx="7921252"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《首届诺贝尔奖颁发》介绍了</a:t>
            </a:r>
            <a:r>
              <a:rPr lang="en-US" altLang="zh-CN" sz="2800" b="1" dirty="0">
                <a:latin typeface="楷体" panose="02010609060101010101" pitchFamily="49" charset="-122"/>
                <a:ea typeface="楷体" panose="02010609060101010101" pitchFamily="49" charset="-122"/>
              </a:rPr>
              <a:t>1901</a:t>
            </a:r>
            <a:r>
              <a:rPr lang="zh-CN" altLang="zh-CN" sz="2800" b="1" dirty="0">
                <a:latin typeface="楷体" panose="02010609060101010101" pitchFamily="49" charset="-122"/>
                <a:ea typeface="楷体" panose="02010609060101010101" pitchFamily="49" charset="-122"/>
              </a:rPr>
              <a:t>年</a:t>
            </a:r>
            <a:r>
              <a:rPr lang="en-US" altLang="zh-CN" sz="2800" b="1" dirty="0">
                <a:latin typeface="楷体" panose="02010609060101010101" pitchFamily="49" charset="-122"/>
                <a:ea typeface="楷体" panose="02010609060101010101" pitchFamily="49" charset="-122"/>
              </a:rPr>
              <a:t>12</a:t>
            </a:r>
            <a:r>
              <a:rPr lang="zh-CN" altLang="zh-CN" sz="2800" b="1" dirty="0">
                <a:latin typeface="楷体" panose="02010609060101010101" pitchFamily="49" charset="-122"/>
                <a:ea typeface="楷体" panose="02010609060101010101" pitchFamily="49" charset="-122"/>
              </a:rPr>
              <a:t>月</a:t>
            </a:r>
            <a:r>
              <a:rPr lang="en-US" altLang="zh-CN" sz="2800" b="1" dirty="0">
                <a:latin typeface="楷体" panose="02010609060101010101" pitchFamily="49" charset="-122"/>
                <a:ea typeface="楷体" panose="02010609060101010101" pitchFamily="49" charset="-122"/>
              </a:rPr>
              <a:t>10</a:t>
            </a:r>
            <a:r>
              <a:rPr lang="zh-CN" altLang="zh-CN" sz="2800" b="1" dirty="0">
                <a:latin typeface="楷体" panose="02010609060101010101" pitchFamily="49" charset="-122"/>
                <a:ea typeface="楷体" panose="02010609060101010101" pitchFamily="49" charset="-122"/>
              </a:rPr>
              <a:t>日瑞典国王和挪威诺贝尔基金会首次颁发诺贝尔奖的情况</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客观详细地介绍了诺贝尔奖的由来及相关知识。</a:t>
            </a:r>
            <a:endParaRPr lang="zh-CN" altLang="en-US" sz="2800" b="1" dirty="0">
              <a:latin typeface="楷体" panose="02010609060101010101" pitchFamily="49" charset="-122"/>
              <a:ea typeface="楷体" panose="02010609060101010101" pitchFamily="49" charset="-122"/>
            </a:endParaRPr>
          </a:p>
        </p:txBody>
      </p:sp>
      <p:grpSp>
        <p:nvGrpSpPr>
          <p:cNvPr id="31747" name="组合 1">
            <a:extLst>
              <a:ext uri="{FF2B5EF4-FFF2-40B4-BE49-F238E27FC236}">
                <a16:creationId xmlns:a16="http://schemas.microsoft.com/office/drawing/2014/main" xmlns="" id="{637CDC8A-A66D-4368-9D5D-A0B337840B6E}"/>
              </a:ext>
            </a:extLst>
          </p:cNvPr>
          <p:cNvGrpSpPr>
            <a:grpSpLocks/>
          </p:cNvGrpSpPr>
          <p:nvPr/>
        </p:nvGrpSpPr>
        <p:grpSpPr bwMode="auto">
          <a:xfrm>
            <a:off x="3844292" y="699535"/>
            <a:ext cx="1743075" cy="566737"/>
            <a:chOff x="3333750" y="598488"/>
            <a:chExt cx="1743075" cy="566737"/>
          </a:xfrm>
        </p:grpSpPr>
        <p:sp>
          <p:nvSpPr>
            <p:cNvPr id="20" name="圆角矩形 19">
              <a:extLst>
                <a:ext uri="{FF2B5EF4-FFF2-40B4-BE49-F238E27FC236}">
                  <a16:creationId xmlns:a16="http://schemas.microsoft.com/office/drawing/2014/main" xmlns="" id="{7B938B80-CD57-44D5-9236-02EBF7B63710}"/>
                </a:ext>
              </a:extLst>
            </p:cNvPr>
            <p:cNvSpPr/>
            <p:nvPr/>
          </p:nvSpPr>
          <p:spPr>
            <a:xfrm rot="555800">
              <a:off x="4602163"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1" name="圆角矩形 20">
              <a:extLst>
                <a:ext uri="{FF2B5EF4-FFF2-40B4-BE49-F238E27FC236}">
                  <a16:creationId xmlns:a16="http://schemas.microsoft.com/office/drawing/2014/main" xmlns="" id="{16D8932C-A0EA-4D5D-8B10-7690779D0A83}"/>
                </a:ext>
              </a:extLst>
            </p:cNvPr>
            <p:cNvSpPr/>
            <p:nvPr/>
          </p:nvSpPr>
          <p:spPr>
            <a:xfrm rot="20470821">
              <a:off x="4197350"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2" name="圆角矩形 21">
              <a:extLst>
                <a:ext uri="{FF2B5EF4-FFF2-40B4-BE49-F238E27FC236}">
                  <a16:creationId xmlns:a16="http://schemas.microsoft.com/office/drawing/2014/main" xmlns="" id="{41C504D0-DCD4-4E00-8558-B11D82FCD7A4}"/>
                </a:ext>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3" name="圆角矩形 22">
              <a:extLst>
                <a:ext uri="{FF2B5EF4-FFF2-40B4-BE49-F238E27FC236}">
                  <a16:creationId xmlns:a16="http://schemas.microsoft.com/office/drawing/2014/main" xmlns="" id="{CB24EB50-79B8-43D0-9A99-789B57F197A2}"/>
                </a:ext>
              </a:extLst>
            </p:cNvPr>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31756" name="矩形 1">
              <a:extLst>
                <a:ext uri="{FF2B5EF4-FFF2-40B4-BE49-F238E27FC236}">
                  <a16:creationId xmlns:a16="http://schemas.microsoft.com/office/drawing/2014/main" xmlns="" id="{9EB79A77-21FC-446A-A23E-0B36FC302C2A}"/>
                </a:ext>
              </a:extLst>
            </p:cNvPr>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dirty="0">
                  <a:solidFill>
                    <a:schemeClr val="bg1"/>
                  </a:solidFill>
                  <a:latin typeface="楷体" panose="02010609060101010101" pitchFamily="49" charset="-122"/>
                  <a:ea typeface="楷体" panose="02010609060101010101" pitchFamily="49" charset="-122"/>
                </a:rPr>
                <a:t>概括主题</a:t>
              </a:r>
            </a:p>
          </p:txBody>
        </p:sp>
      </p:grpSp>
      <p:grpSp>
        <p:nvGrpSpPr>
          <p:cNvPr id="31748" name="组合 13">
            <a:extLst>
              <a:ext uri="{FF2B5EF4-FFF2-40B4-BE49-F238E27FC236}">
                <a16:creationId xmlns:a16="http://schemas.microsoft.com/office/drawing/2014/main" xmlns="" id="{6B0EF1EC-8B4D-475F-81BA-8F8A95921E21}"/>
              </a:ext>
            </a:extLst>
          </p:cNvPr>
          <p:cNvGrpSpPr>
            <a:grpSpLocks/>
          </p:cNvGrpSpPr>
          <p:nvPr/>
        </p:nvGrpSpPr>
        <p:grpSpPr bwMode="auto">
          <a:xfrm>
            <a:off x="28575" y="-20638"/>
            <a:ext cx="2006600" cy="522288"/>
            <a:chOff x="70" y="-63"/>
            <a:chExt cx="3160" cy="822"/>
          </a:xfrm>
        </p:grpSpPr>
        <p:sp>
          <p:nvSpPr>
            <p:cNvPr id="31749" name="文本框 6">
              <a:extLst>
                <a:ext uri="{FF2B5EF4-FFF2-40B4-BE49-F238E27FC236}">
                  <a16:creationId xmlns:a16="http://schemas.microsoft.com/office/drawing/2014/main" xmlns="" id="{670E13B3-24EE-4CAA-BAB3-412FA2DCDFCB}"/>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课堂小结</a:t>
              </a:r>
            </a:p>
          </p:txBody>
        </p:sp>
        <p:cxnSp>
          <p:nvCxnSpPr>
            <p:cNvPr id="15" name="直线连接符 9">
              <a:extLst>
                <a:ext uri="{FF2B5EF4-FFF2-40B4-BE49-F238E27FC236}">
                  <a16:creationId xmlns:a16="http://schemas.microsoft.com/office/drawing/2014/main" xmlns="" id="{67F3F9A8-E702-42C1-A1C6-E30DE55A2B93}"/>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a:extLst>
                <a:ext uri="{FF2B5EF4-FFF2-40B4-BE49-F238E27FC236}">
                  <a16:creationId xmlns:a16="http://schemas.microsoft.com/office/drawing/2014/main" xmlns="" id="{A3651048-4123-40C8-8A14-7C861C315432}"/>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a:extLst>
              <a:ext uri="{FF2B5EF4-FFF2-40B4-BE49-F238E27FC236}">
                <a16:creationId xmlns:a16="http://schemas.microsoft.com/office/drawing/2014/main" xmlns="" id="{4450408A-DB4A-4ABF-AFDE-8BFF203E7A87}"/>
              </a:ext>
            </a:extLst>
          </p:cNvPr>
          <p:cNvSpPr>
            <a:spLocks noChangeArrowheads="1"/>
          </p:cNvSpPr>
          <p:nvPr/>
        </p:nvSpPr>
        <p:spPr bwMode="auto">
          <a:xfrm>
            <a:off x="755650" y="701675"/>
            <a:ext cx="7993063" cy="386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4200"/>
              </a:lnSpc>
            </a:pPr>
            <a:r>
              <a:rPr lang="zh-CN" altLang="en-US" sz="2800" b="1" dirty="0">
                <a:solidFill>
                  <a:srgbClr val="FF0000"/>
                </a:solidFill>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大家认识图片中的人物吗？</a:t>
            </a:r>
            <a:endParaRPr lang="en-US" altLang="zh-CN" sz="2800" b="1" dirty="0">
              <a:latin typeface="楷体" panose="02010609060101010101" pitchFamily="49" charset="-122"/>
              <a:ea typeface="楷体" panose="02010609060101010101" pitchFamily="49" charset="-122"/>
            </a:endParaRPr>
          </a:p>
          <a:p>
            <a:pPr eaLnBrk="1" hangingPunct="1">
              <a:lnSpc>
                <a:spcPts val="4200"/>
              </a:lnSpc>
            </a:pP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他们分别是</a:t>
            </a:r>
            <a:r>
              <a:rPr lang="en-US" altLang="zh-CN" sz="2800" b="1" dirty="0">
                <a:latin typeface="楷体" panose="02010609060101010101" pitchFamily="49" charset="-122"/>
                <a:ea typeface="楷体" panose="02010609060101010101" pitchFamily="49" charset="-122"/>
              </a:rPr>
              <a:t>2012</a:t>
            </a:r>
            <a:r>
              <a:rPr lang="zh-CN" altLang="zh-CN" sz="2800" b="1" dirty="0">
                <a:latin typeface="楷体" panose="02010609060101010101" pitchFamily="49" charset="-122"/>
                <a:ea typeface="楷体" panose="02010609060101010101" pitchFamily="49" charset="-122"/>
              </a:rPr>
              <a:t>年获得诺贝尔文学奖</a:t>
            </a:r>
            <a:r>
              <a:rPr lang="zh-CN" altLang="en-US" sz="2800" b="1" dirty="0">
                <a:latin typeface="楷体" panose="02010609060101010101" pitchFamily="49" charset="-122"/>
                <a:ea typeface="楷体" panose="02010609060101010101" pitchFamily="49" charset="-122"/>
              </a:rPr>
              <a:t>的</a:t>
            </a:r>
            <a:r>
              <a:rPr lang="zh-CN" altLang="zh-CN" sz="2800" b="1" dirty="0">
                <a:latin typeface="楷体" panose="02010609060101010101" pitchFamily="49" charset="-122"/>
                <a:ea typeface="楷体" panose="02010609060101010101" pitchFamily="49" charset="-122"/>
              </a:rPr>
              <a:t>莫言</a:t>
            </a:r>
            <a:r>
              <a:rPr lang="zh-CN" altLang="en-US" sz="2800" b="1" dirty="0">
                <a:latin typeface="楷体" panose="02010609060101010101" pitchFamily="49" charset="-122"/>
                <a:ea typeface="楷体" panose="02010609060101010101" pitchFamily="49" charset="-122"/>
              </a:rPr>
              <a:t>和</a:t>
            </a:r>
            <a:r>
              <a:rPr lang="en-US" altLang="zh-CN" sz="2800" b="1" dirty="0">
                <a:latin typeface="楷体" panose="02010609060101010101" pitchFamily="49" charset="-122"/>
                <a:ea typeface="楷体" panose="02010609060101010101" pitchFamily="49" charset="-122"/>
              </a:rPr>
              <a:t>2015</a:t>
            </a:r>
            <a:r>
              <a:rPr lang="zh-CN" altLang="zh-CN" sz="2800" b="1" dirty="0">
                <a:latin typeface="楷体" panose="02010609060101010101" pitchFamily="49" charset="-122"/>
                <a:ea typeface="楷体" panose="02010609060101010101" pitchFamily="49" charset="-122"/>
              </a:rPr>
              <a:t>年获得诺贝尔医学奖</a:t>
            </a:r>
            <a:r>
              <a:rPr lang="zh-CN" altLang="en-US" sz="2800" b="1" dirty="0">
                <a:latin typeface="楷体" panose="02010609060101010101" pitchFamily="49" charset="-122"/>
                <a:ea typeface="楷体" panose="02010609060101010101" pitchFamily="49" charset="-122"/>
              </a:rPr>
              <a:t>的</a:t>
            </a:r>
            <a:r>
              <a:rPr lang="zh-CN" altLang="zh-CN" sz="2800" b="1" dirty="0">
                <a:latin typeface="楷体" panose="02010609060101010101" pitchFamily="49" charset="-122"/>
                <a:ea typeface="楷体" panose="02010609060101010101" pitchFamily="49" charset="-122"/>
              </a:rPr>
              <a:t>屠呦呦。</a:t>
            </a:r>
            <a:r>
              <a:rPr lang="zh-CN" altLang="en-US" sz="2800" b="1" dirty="0">
                <a:latin typeface="楷体" panose="02010609060101010101" pitchFamily="49" charset="-122"/>
                <a:ea typeface="楷体" panose="02010609060101010101" pitchFamily="49" charset="-122"/>
              </a:rPr>
              <a:t>除了文学奖和医学奖，诺贝尔奖还设有哪些奖项呢？评奖的标准又是什么呢？</a:t>
            </a:r>
            <a:endParaRPr lang="en-US" altLang="zh-CN" sz="2800" b="1" dirty="0">
              <a:latin typeface="楷体" panose="02010609060101010101" pitchFamily="49" charset="-122"/>
              <a:ea typeface="楷体" panose="02010609060101010101" pitchFamily="49" charset="-122"/>
            </a:endParaRPr>
          </a:p>
          <a:p>
            <a:pPr eaLnBrk="1" hangingPunct="1">
              <a:lnSpc>
                <a:spcPts val="4200"/>
              </a:lnSpc>
            </a:pP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这节课</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让我们一起学习《首届诺贝尔奖颁发》</a:t>
            </a:r>
            <a:r>
              <a:rPr lang="zh-CN" altLang="en-US" sz="2800" b="1" dirty="0">
                <a:latin typeface="楷体" panose="02010609060101010101" pitchFamily="49" charset="-122"/>
                <a:ea typeface="楷体" panose="02010609060101010101" pitchFamily="49" charset="-122"/>
              </a:rPr>
              <a:t>，解开心中的疑惑。</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组合 2">
            <a:extLst>
              <a:ext uri="{FF2B5EF4-FFF2-40B4-BE49-F238E27FC236}">
                <a16:creationId xmlns:a16="http://schemas.microsoft.com/office/drawing/2014/main" xmlns="" id="{0D38811F-7888-4543-8E0A-2B39AF0A1818}"/>
              </a:ext>
            </a:extLst>
          </p:cNvPr>
          <p:cNvGrpSpPr>
            <a:grpSpLocks/>
          </p:cNvGrpSpPr>
          <p:nvPr/>
        </p:nvGrpSpPr>
        <p:grpSpPr bwMode="auto">
          <a:xfrm>
            <a:off x="3629025" y="598488"/>
            <a:ext cx="1743075" cy="566737"/>
            <a:chOff x="3333750" y="598488"/>
            <a:chExt cx="1743075" cy="566737"/>
          </a:xfrm>
        </p:grpSpPr>
        <p:sp>
          <p:nvSpPr>
            <p:cNvPr id="20" name="圆角矩形 19">
              <a:extLst>
                <a:ext uri="{FF2B5EF4-FFF2-40B4-BE49-F238E27FC236}">
                  <a16:creationId xmlns:a16="http://schemas.microsoft.com/office/drawing/2014/main" xmlns="" id="{3C2EB7C7-937D-4033-A961-0145E8D47514}"/>
                </a:ext>
              </a:extLst>
            </p:cNvPr>
            <p:cNvSpPr/>
            <p:nvPr/>
          </p:nvSpPr>
          <p:spPr>
            <a:xfrm rot="555800">
              <a:off x="4602163"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1" name="圆角矩形 20">
              <a:extLst>
                <a:ext uri="{FF2B5EF4-FFF2-40B4-BE49-F238E27FC236}">
                  <a16:creationId xmlns:a16="http://schemas.microsoft.com/office/drawing/2014/main" xmlns="" id="{55901452-7D94-4981-A89C-37BFCBEB15BC}"/>
                </a:ext>
              </a:extLst>
            </p:cNvPr>
            <p:cNvSpPr/>
            <p:nvPr/>
          </p:nvSpPr>
          <p:spPr>
            <a:xfrm rot="20470821">
              <a:off x="4197350"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2" name="圆角矩形 21">
              <a:extLst>
                <a:ext uri="{FF2B5EF4-FFF2-40B4-BE49-F238E27FC236}">
                  <a16:creationId xmlns:a16="http://schemas.microsoft.com/office/drawing/2014/main" xmlns="" id="{F0EF9E3A-DF3D-4312-B593-36E36558792C}"/>
                </a:ext>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3" name="圆角矩形 22">
              <a:extLst>
                <a:ext uri="{FF2B5EF4-FFF2-40B4-BE49-F238E27FC236}">
                  <a16:creationId xmlns:a16="http://schemas.microsoft.com/office/drawing/2014/main" xmlns="" id="{04EF7C7D-54F0-4DD4-82BC-F3A14690A23C}"/>
                </a:ext>
              </a:extLst>
            </p:cNvPr>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32780" name="矩形 1">
              <a:extLst>
                <a:ext uri="{FF2B5EF4-FFF2-40B4-BE49-F238E27FC236}">
                  <a16:creationId xmlns:a16="http://schemas.microsoft.com/office/drawing/2014/main" xmlns="" id="{8CB70B72-4128-406E-AFB5-A0791F9E279B}"/>
                </a:ext>
              </a:extLst>
            </p:cNvPr>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学后感悟</a:t>
              </a:r>
            </a:p>
          </p:txBody>
        </p:sp>
      </p:grpSp>
      <p:sp>
        <p:nvSpPr>
          <p:cNvPr id="14" name="矩形 13">
            <a:extLst>
              <a:ext uri="{FF2B5EF4-FFF2-40B4-BE49-F238E27FC236}">
                <a16:creationId xmlns:a16="http://schemas.microsoft.com/office/drawing/2014/main" xmlns="" id="{759315F9-FE1C-4BC2-BDCB-24662EE1B8AA}"/>
              </a:ext>
            </a:extLst>
          </p:cNvPr>
          <p:cNvSpPr>
            <a:spLocks noChangeArrowheads="1"/>
          </p:cNvSpPr>
          <p:nvPr/>
        </p:nvSpPr>
        <p:spPr bwMode="auto">
          <a:xfrm>
            <a:off x="395288" y="1347788"/>
            <a:ext cx="8137525"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539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楷体" panose="02010609060101010101" pitchFamily="49" charset="-122"/>
                <a:ea typeface="楷体" panose="02010609060101010101" pitchFamily="49" charset="-122"/>
              </a:rPr>
              <a:t> 科学技术是推动现代生产力发展的重要因素和重要力量。科技的进步离不开科学家的默默付出。诺贝尔奖无疑是对献身科学事业和人类文明事业的人的最高褒奖。每一位获奖者都是我们学习的榜样。榜样的力量是无穷的，在榜样的感召下，我们都是追梦的人，愿我们的梦想在我们努力的浇灌下开出美丽的花朵。</a:t>
            </a:r>
            <a:endParaRPr lang="zh-CN" altLang="en-US" sz="2800" b="1" dirty="0">
              <a:solidFill>
                <a:srgbClr val="0000FF"/>
              </a:solidFill>
              <a:latin typeface="楷体" panose="02010609060101010101" pitchFamily="49" charset="-122"/>
              <a:ea typeface="楷体" panose="02010609060101010101" pitchFamily="49" charset="-122"/>
            </a:endParaRPr>
          </a:p>
        </p:txBody>
      </p:sp>
      <p:grpSp>
        <p:nvGrpSpPr>
          <p:cNvPr id="32772" name="组合 13">
            <a:extLst>
              <a:ext uri="{FF2B5EF4-FFF2-40B4-BE49-F238E27FC236}">
                <a16:creationId xmlns:a16="http://schemas.microsoft.com/office/drawing/2014/main" xmlns="" id="{DA4E0AA4-68ED-4187-BDE1-7DA3D49AC68A}"/>
              </a:ext>
            </a:extLst>
          </p:cNvPr>
          <p:cNvGrpSpPr>
            <a:grpSpLocks/>
          </p:cNvGrpSpPr>
          <p:nvPr/>
        </p:nvGrpSpPr>
        <p:grpSpPr bwMode="auto">
          <a:xfrm>
            <a:off x="28575" y="-20638"/>
            <a:ext cx="2006600" cy="522288"/>
            <a:chOff x="70" y="-63"/>
            <a:chExt cx="3160" cy="822"/>
          </a:xfrm>
        </p:grpSpPr>
        <p:sp>
          <p:nvSpPr>
            <p:cNvPr id="32773" name="文本框 6">
              <a:extLst>
                <a:ext uri="{FF2B5EF4-FFF2-40B4-BE49-F238E27FC236}">
                  <a16:creationId xmlns:a16="http://schemas.microsoft.com/office/drawing/2014/main" xmlns="" id="{B51F9067-F240-4FB2-9344-BE50B664A9B6}"/>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课堂小结</a:t>
              </a:r>
            </a:p>
          </p:txBody>
        </p:sp>
        <p:cxnSp>
          <p:nvCxnSpPr>
            <p:cNvPr id="16" name="直线连接符 9">
              <a:extLst>
                <a:ext uri="{FF2B5EF4-FFF2-40B4-BE49-F238E27FC236}">
                  <a16:creationId xmlns:a16="http://schemas.microsoft.com/office/drawing/2014/main" xmlns="" id="{5DB84386-A0C2-4322-B8EE-DE3BF7CB1CDC}"/>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a:extLst>
                <a:ext uri="{FF2B5EF4-FFF2-40B4-BE49-F238E27FC236}">
                  <a16:creationId xmlns:a16="http://schemas.microsoft.com/office/drawing/2014/main" xmlns="" id="{A1103EF0-12D0-487C-B604-5DFAF340CC23}"/>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4">
            <a:extLst>
              <a:ext uri="{FF2B5EF4-FFF2-40B4-BE49-F238E27FC236}">
                <a16:creationId xmlns:a16="http://schemas.microsoft.com/office/drawing/2014/main" xmlns="" id="{2F62F06D-9627-482A-9930-529C410E874B}"/>
              </a:ext>
            </a:extLst>
          </p:cNvPr>
          <p:cNvSpPr txBox="1">
            <a:spLocks noChangeArrowheads="1"/>
          </p:cNvSpPr>
          <p:nvPr/>
        </p:nvSpPr>
        <p:spPr bwMode="auto">
          <a:xfrm>
            <a:off x="566738" y="1343025"/>
            <a:ext cx="828675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smtClean="0">
                <a:latin typeface="楷体" panose="02010609060101010101" pitchFamily="49" charset="-122"/>
                <a:ea typeface="楷体" panose="02010609060101010101" pitchFamily="49" charset="-122"/>
              </a:rPr>
              <a:t> </a:t>
            </a:r>
            <a:r>
              <a:rPr lang="zh-CN" altLang="zh-CN" sz="2800" b="1" dirty="0" smtClean="0">
                <a:latin typeface="楷体" panose="02010609060101010101" pitchFamily="49" charset="-122"/>
                <a:ea typeface="楷体" panose="02010609060101010101" pitchFamily="49" charset="-122"/>
              </a:rPr>
              <a:t>本文</a:t>
            </a:r>
            <a:r>
              <a:rPr lang="zh-CN" altLang="zh-CN" sz="2800" b="1" dirty="0">
                <a:latin typeface="楷体" panose="02010609060101010101" pitchFamily="49" charset="-122"/>
                <a:ea typeface="楷体" panose="02010609060101010101" pitchFamily="49" charset="-122"/>
              </a:rPr>
              <a:t>的语言客观、简练、平实</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是标准的消息语言。特别是在可能涉及主观评价的地方</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作者的遣词造句非常严谨。如介绍诺贝尔文学奖得主普吕多姆</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对其诗歌创作的评价是“颇有建树”</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很有分寸。本文除了介绍诺贝尔奖奖金的来源外</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还对</a:t>
            </a:r>
            <a:r>
              <a:rPr lang="en-US" altLang="zh-CN" sz="2800" b="1" dirty="0">
                <a:latin typeface="楷体" panose="02010609060101010101" pitchFamily="49" charset="-122"/>
                <a:ea typeface="楷体" panose="02010609060101010101" pitchFamily="49" charset="-122"/>
              </a:rPr>
              <a:t>1901</a:t>
            </a:r>
            <a:r>
              <a:rPr lang="zh-CN" altLang="zh-CN" sz="2800" b="1" dirty="0">
                <a:latin typeface="楷体" panose="02010609060101010101" pitchFamily="49" charset="-122"/>
                <a:ea typeface="楷体" panose="02010609060101010101" pitchFamily="49" charset="-122"/>
              </a:rPr>
              <a:t>年诺贝尔奖的获奖名单和奖项进行了翔实的描写</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这体现了新闻的真实性。</a:t>
            </a:r>
            <a:endParaRPr lang="zh-CN" altLang="en-US" sz="2800" b="1" dirty="0">
              <a:latin typeface="楷体" panose="02010609060101010101" pitchFamily="49" charset="-122"/>
              <a:ea typeface="楷体" panose="02010609060101010101" pitchFamily="49" charset="-122"/>
            </a:endParaRPr>
          </a:p>
        </p:txBody>
      </p:sp>
      <p:sp>
        <p:nvSpPr>
          <p:cNvPr id="33795" name="矩形 2">
            <a:extLst>
              <a:ext uri="{FF2B5EF4-FFF2-40B4-BE49-F238E27FC236}">
                <a16:creationId xmlns:a16="http://schemas.microsoft.com/office/drawing/2014/main" xmlns="" id="{9EA6135F-25F9-48D8-825A-46CB9C625DA4}"/>
              </a:ext>
            </a:extLst>
          </p:cNvPr>
          <p:cNvSpPr>
            <a:spLocks noChangeArrowheads="1"/>
          </p:cNvSpPr>
          <p:nvPr/>
        </p:nvSpPr>
        <p:spPr bwMode="auto">
          <a:xfrm>
            <a:off x="549275" y="771525"/>
            <a:ext cx="34305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a:solidFill>
                  <a:srgbClr val="FF0000"/>
                </a:solidFill>
                <a:latin typeface="黑体" panose="02010609060101010101" pitchFamily="49" charset="-122"/>
                <a:ea typeface="黑体" panose="02010609060101010101" pitchFamily="49" charset="-122"/>
              </a:rPr>
              <a:t>语言简练</a:t>
            </a:r>
            <a:r>
              <a:rPr lang="zh-CN" altLang="en-US" sz="2800" b="1">
                <a:solidFill>
                  <a:srgbClr val="FF0000"/>
                </a:solidFill>
                <a:latin typeface="黑体" panose="02010609060101010101" pitchFamily="49" charset="-122"/>
                <a:ea typeface="黑体" panose="02010609060101010101" pitchFamily="49" charset="-122"/>
              </a:rPr>
              <a:t>，</a:t>
            </a:r>
            <a:r>
              <a:rPr lang="zh-CN" altLang="zh-CN" sz="2800" b="1">
                <a:solidFill>
                  <a:srgbClr val="FF0000"/>
                </a:solidFill>
                <a:latin typeface="黑体" panose="02010609060101010101" pitchFamily="49" charset="-122"/>
                <a:ea typeface="黑体" panose="02010609060101010101" pitchFamily="49" charset="-122"/>
              </a:rPr>
              <a:t>内容真实</a:t>
            </a:r>
            <a:endParaRPr lang="en-US" altLang="zh-CN" sz="2800" b="1">
              <a:solidFill>
                <a:srgbClr val="FF0000"/>
              </a:solidFill>
              <a:latin typeface="黑体" panose="02010609060101010101" pitchFamily="49" charset="-122"/>
              <a:ea typeface="黑体" panose="02010609060101010101" pitchFamily="49" charset="-122"/>
            </a:endParaRPr>
          </a:p>
        </p:txBody>
      </p:sp>
      <p:grpSp>
        <p:nvGrpSpPr>
          <p:cNvPr id="33796" name="组合 8">
            <a:extLst>
              <a:ext uri="{FF2B5EF4-FFF2-40B4-BE49-F238E27FC236}">
                <a16:creationId xmlns:a16="http://schemas.microsoft.com/office/drawing/2014/main" xmlns="" id="{AB47D6DD-C23E-4E2B-BB1C-59BF513724FA}"/>
              </a:ext>
            </a:extLst>
          </p:cNvPr>
          <p:cNvGrpSpPr>
            <a:grpSpLocks/>
          </p:cNvGrpSpPr>
          <p:nvPr/>
        </p:nvGrpSpPr>
        <p:grpSpPr bwMode="auto">
          <a:xfrm>
            <a:off x="34925" y="-20638"/>
            <a:ext cx="2008188" cy="523876"/>
            <a:chOff x="70" y="-63"/>
            <a:chExt cx="3161" cy="824"/>
          </a:xfrm>
        </p:grpSpPr>
        <p:sp>
          <p:nvSpPr>
            <p:cNvPr id="33797" name="文本框 6">
              <a:extLst>
                <a:ext uri="{FF2B5EF4-FFF2-40B4-BE49-F238E27FC236}">
                  <a16:creationId xmlns:a16="http://schemas.microsoft.com/office/drawing/2014/main" xmlns="" id="{D0FAFBE1-2D50-4843-80D7-73C058CE3CC0}"/>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写作特色</a:t>
              </a:r>
            </a:p>
          </p:txBody>
        </p:sp>
        <p:cxnSp>
          <p:nvCxnSpPr>
            <p:cNvPr id="10" name="直线连接符 9">
              <a:extLst>
                <a:ext uri="{FF2B5EF4-FFF2-40B4-BE49-F238E27FC236}">
                  <a16:creationId xmlns:a16="http://schemas.microsoft.com/office/drawing/2014/main" xmlns="" id="{15C84B74-496F-497C-93E5-5B7F10F0EAD7}"/>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a16="http://schemas.microsoft.com/office/drawing/2014/main" xmlns="" id="{5252112D-D448-4016-91D5-AA95E549726D}"/>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TextBox 4">
            <a:extLst>
              <a:ext uri="{FF2B5EF4-FFF2-40B4-BE49-F238E27FC236}">
                <a16:creationId xmlns:a16="http://schemas.microsoft.com/office/drawing/2014/main" xmlns="" id="{1825B37B-6710-4A50-BFF1-9D8286761D69}"/>
              </a:ext>
            </a:extLst>
          </p:cNvPr>
          <p:cNvSpPr txBox="1">
            <a:spLocks noChangeArrowheads="1"/>
          </p:cNvSpPr>
          <p:nvPr/>
        </p:nvSpPr>
        <p:spPr bwMode="auto">
          <a:xfrm>
            <a:off x="763588" y="1203325"/>
            <a:ext cx="615950" cy="3024188"/>
          </a:xfrm>
          <a:prstGeom prst="rect">
            <a:avLst/>
          </a:prstGeom>
          <a:no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vert="eaVert">
            <a:spAutoFit/>
          </a:bodyPr>
          <a:lstStyle/>
          <a:p>
            <a:pPr eaLnBrk="1" hangingPunct="1">
              <a:defRPr/>
            </a:pPr>
            <a:r>
              <a:rPr lang="zh-CN" altLang="en-US" sz="2800" b="1" dirty="0">
                <a:solidFill>
                  <a:srgbClr val="FF0000"/>
                </a:solidFill>
                <a:latin typeface="黑体" pitchFamily="49" charset="-122"/>
                <a:ea typeface="黑体" pitchFamily="49" charset="-122"/>
              </a:rPr>
              <a:t>首届诺贝尔奖颁发</a:t>
            </a:r>
          </a:p>
        </p:txBody>
      </p:sp>
      <p:sp>
        <p:nvSpPr>
          <p:cNvPr id="14" name="左大括号 13">
            <a:extLst>
              <a:ext uri="{FF2B5EF4-FFF2-40B4-BE49-F238E27FC236}">
                <a16:creationId xmlns:a16="http://schemas.microsoft.com/office/drawing/2014/main" xmlns="" id="{B0E8A87E-9B91-4401-8884-F178092F8BAF}"/>
              </a:ext>
            </a:extLst>
          </p:cNvPr>
          <p:cNvSpPr/>
          <p:nvPr/>
        </p:nvSpPr>
        <p:spPr>
          <a:xfrm>
            <a:off x="1522413" y="1347788"/>
            <a:ext cx="341312" cy="2647950"/>
          </a:xfrm>
          <a:prstGeom prst="leftBrace">
            <a:avLst>
              <a:gd name="adj1" fmla="val 37848"/>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52233" name="TextBox 15">
            <a:extLst>
              <a:ext uri="{FF2B5EF4-FFF2-40B4-BE49-F238E27FC236}">
                <a16:creationId xmlns:a16="http://schemas.microsoft.com/office/drawing/2014/main" xmlns="" id="{DDEA1A4B-498F-4810-A7A1-D2740DFE1582}"/>
              </a:ext>
            </a:extLst>
          </p:cNvPr>
          <p:cNvSpPr txBox="1">
            <a:spLocks noChangeArrowheads="1"/>
          </p:cNvSpPr>
          <p:nvPr/>
        </p:nvSpPr>
        <p:spPr bwMode="auto">
          <a:xfrm>
            <a:off x="1955800" y="1112838"/>
            <a:ext cx="927100" cy="522287"/>
          </a:xfrm>
          <a:prstGeom prst="rect">
            <a:avLst/>
          </a:prstGeom>
          <a:no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eaLnBrk="1" hangingPunct="1">
              <a:defRPr/>
            </a:pPr>
            <a:r>
              <a:rPr lang="zh-CN" altLang="en-US" sz="2800" b="1" dirty="0">
                <a:solidFill>
                  <a:srgbClr val="0000FF"/>
                </a:solidFill>
                <a:latin typeface="楷体" pitchFamily="49" charset="-122"/>
                <a:ea typeface="楷体" pitchFamily="49" charset="-122"/>
              </a:rPr>
              <a:t>导语</a:t>
            </a:r>
          </a:p>
        </p:txBody>
      </p:sp>
      <p:sp>
        <p:nvSpPr>
          <p:cNvPr id="52238" name="TextBox 21">
            <a:extLst>
              <a:ext uri="{FF2B5EF4-FFF2-40B4-BE49-F238E27FC236}">
                <a16:creationId xmlns:a16="http://schemas.microsoft.com/office/drawing/2014/main" xmlns="" id="{E620951D-913B-4632-A2E7-ABD47A2CCC1D}"/>
              </a:ext>
            </a:extLst>
          </p:cNvPr>
          <p:cNvSpPr txBox="1">
            <a:spLocks noChangeArrowheads="1"/>
          </p:cNvSpPr>
          <p:nvPr/>
        </p:nvSpPr>
        <p:spPr bwMode="auto">
          <a:xfrm>
            <a:off x="6707188" y="1111250"/>
            <a:ext cx="1657350" cy="523875"/>
          </a:xfrm>
          <a:prstGeom prst="rect">
            <a:avLst/>
          </a:prstGeom>
          <a:noFill/>
          <a:ln>
            <a:noFill/>
            <a:headEnd/>
            <a:tailEnd/>
          </a:ln>
          <a:effectLst/>
        </p:spPr>
        <p:style>
          <a:lnRef idx="1">
            <a:schemeClr val="accent1"/>
          </a:lnRef>
          <a:fillRef idx="3">
            <a:schemeClr val="accent1"/>
          </a:fillRef>
          <a:effectRef idx="2">
            <a:schemeClr val="accent1"/>
          </a:effectRef>
          <a:fontRef idx="minor">
            <a:schemeClr val="lt1"/>
          </a:fontRef>
        </p:style>
        <p:txBody>
          <a:bodyPr>
            <a:spAutoFit/>
          </a:bodyPr>
          <a:lstStyle/>
          <a:p>
            <a:pPr eaLnBrk="1" hangingPunct="1">
              <a:defRPr/>
            </a:pPr>
            <a:r>
              <a:rPr lang="zh-CN" altLang="en-US" sz="2800" b="1" dirty="0">
                <a:solidFill>
                  <a:schemeClr val="tx1"/>
                </a:solidFill>
                <a:latin typeface="楷体" pitchFamily="49" charset="-122"/>
                <a:ea typeface="楷体" pitchFamily="49" charset="-122"/>
              </a:rPr>
              <a:t>总括全文</a:t>
            </a:r>
          </a:p>
        </p:txBody>
      </p:sp>
      <p:sp>
        <p:nvSpPr>
          <p:cNvPr id="23" name="TextBox 15">
            <a:extLst>
              <a:ext uri="{FF2B5EF4-FFF2-40B4-BE49-F238E27FC236}">
                <a16:creationId xmlns:a16="http://schemas.microsoft.com/office/drawing/2014/main" xmlns="" id="{CC3730CB-88B1-4507-9ECE-A579BA50490F}"/>
              </a:ext>
            </a:extLst>
          </p:cNvPr>
          <p:cNvSpPr txBox="1">
            <a:spLocks noChangeArrowheads="1"/>
          </p:cNvSpPr>
          <p:nvPr/>
        </p:nvSpPr>
        <p:spPr bwMode="auto">
          <a:xfrm>
            <a:off x="1955800" y="2428875"/>
            <a:ext cx="927100" cy="522288"/>
          </a:xfrm>
          <a:prstGeom prst="rect">
            <a:avLst/>
          </a:prstGeom>
          <a:no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eaLnBrk="1" hangingPunct="1">
              <a:defRPr/>
            </a:pPr>
            <a:r>
              <a:rPr lang="zh-CN" altLang="en-US" sz="2800" b="1" dirty="0">
                <a:solidFill>
                  <a:srgbClr val="0000FF"/>
                </a:solidFill>
                <a:latin typeface="楷体" pitchFamily="49" charset="-122"/>
                <a:ea typeface="楷体" pitchFamily="49" charset="-122"/>
              </a:rPr>
              <a:t>主体</a:t>
            </a:r>
          </a:p>
        </p:txBody>
      </p:sp>
      <p:sp>
        <p:nvSpPr>
          <p:cNvPr id="24" name="TextBox 15">
            <a:extLst>
              <a:ext uri="{FF2B5EF4-FFF2-40B4-BE49-F238E27FC236}">
                <a16:creationId xmlns:a16="http://schemas.microsoft.com/office/drawing/2014/main" xmlns="" id="{FFEF50CD-3C55-4800-AE9D-0548DCD8900D}"/>
              </a:ext>
            </a:extLst>
          </p:cNvPr>
          <p:cNvSpPr txBox="1">
            <a:spLocks noChangeArrowheads="1"/>
          </p:cNvSpPr>
          <p:nvPr/>
        </p:nvSpPr>
        <p:spPr bwMode="auto">
          <a:xfrm>
            <a:off x="1955800" y="3705225"/>
            <a:ext cx="927100" cy="522288"/>
          </a:xfrm>
          <a:prstGeom prst="rect">
            <a:avLst/>
          </a:prstGeom>
          <a:noFill/>
          <a:ln>
            <a:noFill/>
            <a:headEnd/>
            <a:tailEnd/>
          </a:ln>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eaLnBrk="1" hangingPunct="1">
              <a:defRPr/>
            </a:pPr>
            <a:r>
              <a:rPr lang="zh-CN" altLang="en-US" sz="2800" b="1" dirty="0">
                <a:solidFill>
                  <a:srgbClr val="0000FF"/>
                </a:solidFill>
                <a:latin typeface="楷体" pitchFamily="49" charset="-122"/>
                <a:ea typeface="楷体" pitchFamily="49" charset="-122"/>
              </a:rPr>
              <a:t>背景</a:t>
            </a:r>
          </a:p>
        </p:txBody>
      </p:sp>
      <p:sp>
        <p:nvSpPr>
          <p:cNvPr id="38" name="TextBox 21">
            <a:extLst>
              <a:ext uri="{FF2B5EF4-FFF2-40B4-BE49-F238E27FC236}">
                <a16:creationId xmlns:a16="http://schemas.microsoft.com/office/drawing/2014/main" xmlns="" id="{7A4AA280-DE3A-438C-8EC1-B577C6402AC1}"/>
              </a:ext>
            </a:extLst>
          </p:cNvPr>
          <p:cNvSpPr txBox="1">
            <a:spLocks noChangeArrowheads="1"/>
          </p:cNvSpPr>
          <p:nvPr/>
        </p:nvSpPr>
        <p:spPr bwMode="auto">
          <a:xfrm>
            <a:off x="6707188" y="2427288"/>
            <a:ext cx="1657350" cy="523875"/>
          </a:xfrm>
          <a:prstGeom prst="rect">
            <a:avLst/>
          </a:prstGeom>
          <a:noFill/>
          <a:ln>
            <a:noFill/>
            <a:headEnd/>
            <a:tailEnd/>
          </a:ln>
          <a:effectLst/>
        </p:spPr>
        <p:style>
          <a:lnRef idx="1">
            <a:schemeClr val="accent1"/>
          </a:lnRef>
          <a:fillRef idx="3">
            <a:schemeClr val="accent1"/>
          </a:fillRef>
          <a:effectRef idx="2">
            <a:schemeClr val="accent1"/>
          </a:effectRef>
          <a:fontRef idx="minor">
            <a:schemeClr val="lt1"/>
          </a:fontRef>
        </p:style>
        <p:txBody>
          <a:bodyPr>
            <a:spAutoFit/>
          </a:bodyPr>
          <a:lstStyle/>
          <a:p>
            <a:pPr eaLnBrk="1" hangingPunct="1">
              <a:defRPr/>
            </a:pPr>
            <a:r>
              <a:rPr lang="zh-CN" altLang="en-US" sz="2800" b="1" dirty="0">
                <a:solidFill>
                  <a:schemeClr val="tx1"/>
                </a:solidFill>
                <a:latin typeface="楷体" pitchFamily="49" charset="-122"/>
                <a:ea typeface="楷体" pitchFamily="49" charset="-122"/>
              </a:rPr>
              <a:t>准确翔实</a:t>
            </a:r>
          </a:p>
        </p:txBody>
      </p:sp>
      <p:sp>
        <p:nvSpPr>
          <p:cNvPr id="39" name="TextBox 21">
            <a:extLst>
              <a:ext uri="{FF2B5EF4-FFF2-40B4-BE49-F238E27FC236}">
                <a16:creationId xmlns:a16="http://schemas.microsoft.com/office/drawing/2014/main" xmlns="" id="{EE55D10B-F4D4-4C61-86B8-386BD1DA51DB}"/>
              </a:ext>
            </a:extLst>
          </p:cNvPr>
          <p:cNvSpPr txBox="1">
            <a:spLocks noChangeArrowheads="1"/>
          </p:cNvSpPr>
          <p:nvPr/>
        </p:nvSpPr>
        <p:spPr bwMode="auto">
          <a:xfrm>
            <a:off x="6707857" y="3704059"/>
            <a:ext cx="1728192" cy="523875"/>
          </a:xfrm>
          <a:prstGeom prst="rect">
            <a:avLst/>
          </a:prstGeom>
          <a:noFill/>
          <a:ln>
            <a:noFill/>
            <a:headEnd/>
            <a:tailEnd/>
          </a:ln>
          <a:effectLst/>
        </p:spPr>
        <p:style>
          <a:lnRef idx="0">
            <a:schemeClr val="accent1"/>
          </a:lnRef>
          <a:fillRef idx="3">
            <a:schemeClr val="accent1"/>
          </a:fillRef>
          <a:effectRef idx="3">
            <a:schemeClr val="accent1"/>
          </a:effectRef>
          <a:fontRef idx="minor">
            <a:schemeClr val="lt1"/>
          </a:fontRef>
        </p:style>
        <p:txBody>
          <a:bodyPr>
            <a:spAutoFit/>
          </a:bodyPr>
          <a:lstStyle/>
          <a:p>
            <a:pPr eaLnBrk="1" hangingPunct="1">
              <a:defRPr/>
            </a:pPr>
            <a:r>
              <a:rPr lang="zh-CN" altLang="en-US" sz="2800" b="1" dirty="0">
                <a:solidFill>
                  <a:schemeClr val="tx1"/>
                </a:solidFill>
                <a:latin typeface="楷体" pitchFamily="49" charset="-122"/>
                <a:ea typeface="楷体" pitchFamily="49" charset="-122"/>
              </a:rPr>
              <a:t>背景介绍</a:t>
            </a:r>
          </a:p>
        </p:txBody>
      </p:sp>
      <p:sp>
        <p:nvSpPr>
          <p:cNvPr id="41" name="TextBox 21">
            <a:extLst>
              <a:ext uri="{FF2B5EF4-FFF2-40B4-BE49-F238E27FC236}">
                <a16:creationId xmlns:a16="http://schemas.microsoft.com/office/drawing/2014/main" xmlns="" id="{63576F4D-2386-4C59-9535-D96CE8EEA28C}"/>
              </a:ext>
            </a:extLst>
          </p:cNvPr>
          <p:cNvSpPr txBox="1">
            <a:spLocks noChangeArrowheads="1"/>
          </p:cNvSpPr>
          <p:nvPr/>
        </p:nvSpPr>
        <p:spPr bwMode="auto">
          <a:xfrm>
            <a:off x="3395663" y="1111250"/>
            <a:ext cx="2808287" cy="523875"/>
          </a:xfrm>
          <a:prstGeom prst="rect">
            <a:avLst/>
          </a:prstGeom>
          <a:noFill/>
          <a:ln>
            <a:noFill/>
            <a:headEnd/>
            <a:tailEnd/>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eaLnBrk="1" hangingPunct="1">
              <a:defRPr/>
            </a:pPr>
            <a:r>
              <a:rPr lang="zh-CN" altLang="en-US" sz="2800" b="1" dirty="0">
                <a:solidFill>
                  <a:schemeClr val="tx1"/>
                </a:solidFill>
                <a:latin typeface="楷体" pitchFamily="49" charset="-122"/>
                <a:ea typeface="楷体" pitchFamily="49" charset="-122"/>
              </a:rPr>
              <a:t>颁奖部门和奖项</a:t>
            </a:r>
          </a:p>
        </p:txBody>
      </p:sp>
      <p:sp>
        <p:nvSpPr>
          <p:cNvPr id="42" name="TextBox 21">
            <a:extLst>
              <a:ext uri="{FF2B5EF4-FFF2-40B4-BE49-F238E27FC236}">
                <a16:creationId xmlns:a16="http://schemas.microsoft.com/office/drawing/2014/main" xmlns="" id="{71C6C1B1-FBB8-4F23-8134-B80E95240C5A}"/>
              </a:ext>
            </a:extLst>
          </p:cNvPr>
          <p:cNvSpPr txBox="1">
            <a:spLocks noChangeArrowheads="1"/>
          </p:cNvSpPr>
          <p:nvPr/>
        </p:nvSpPr>
        <p:spPr bwMode="auto">
          <a:xfrm>
            <a:off x="3322638" y="2427288"/>
            <a:ext cx="2808287" cy="523875"/>
          </a:xfrm>
          <a:prstGeom prst="rect">
            <a:avLst/>
          </a:prstGeom>
          <a:noFill/>
          <a:ln>
            <a:noFill/>
            <a:headEnd/>
            <a:tailEnd/>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eaLnBrk="1" hangingPunct="1">
              <a:defRPr/>
            </a:pPr>
            <a:r>
              <a:rPr lang="zh-CN" altLang="en-US" sz="2800" b="1" dirty="0">
                <a:solidFill>
                  <a:schemeClr val="tx1"/>
                </a:solidFill>
                <a:latin typeface="楷体" pitchFamily="49" charset="-122"/>
                <a:ea typeface="楷体" pitchFamily="49" charset="-122"/>
              </a:rPr>
              <a:t>获奖者及其贡献</a:t>
            </a:r>
          </a:p>
        </p:txBody>
      </p:sp>
      <p:sp>
        <p:nvSpPr>
          <p:cNvPr id="43" name="TextBox 21">
            <a:extLst>
              <a:ext uri="{FF2B5EF4-FFF2-40B4-BE49-F238E27FC236}">
                <a16:creationId xmlns:a16="http://schemas.microsoft.com/office/drawing/2014/main" xmlns="" id="{8F468B65-381F-4A5F-A313-C8B0EB47B42B}"/>
              </a:ext>
            </a:extLst>
          </p:cNvPr>
          <p:cNvSpPr txBox="1">
            <a:spLocks noChangeArrowheads="1"/>
          </p:cNvSpPr>
          <p:nvPr/>
        </p:nvSpPr>
        <p:spPr bwMode="auto">
          <a:xfrm>
            <a:off x="3467100" y="3705225"/>
            <a:ext cx="2160588" cy="522288"/>
          </a:xfrm>
          <a:prstGeom prst="rect">
            <a:avLst/>
          </a:prstGeom>
          <a:noFill/>
          <a:ln>
            <a:noFill/>
            <a:headEnd/>
            <a:tailEnd/>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eaLnBrk="1" hangingPunct="1">
              <a:defRPr/>
            </a:pPr>
            <a:r>
              <a:rPr lang="zh-CN" altLang="en-US" sz="2800" b="1" dirty="0">
                <a:solidFill>
                  <a:schemeClr val="tx1"/>
                </a:solidFill>
                <a:latin typeface="楷体" pitchFamily="49" charset="-122"/>
                <a:ea typeface="楷体" pitchFamily="49" charset="-122"/>
              </a:rPr>
              <a:t>资金及来源</a:t>
            </a:r>
          </a:p>
        </p:txBody>
      </p:sp>
      <p:grpSp>
        <p:nvGrpSpPr>
          <p:cNvPr id="34831" name="组合 35">
            <a:extLst>
              <a:ext uri="{FF2B5EF4-FFF2-40B4-BE49-F238E27FC236}">
                <a16:creationId xmlns:a16="http://schemas.microsoft.com/office/drawing/2014/main" xmlns="" id="{1D652BC1-F041-4CC4-B4A1-A6A62BE5CDAC}"/>
              </a:ext>
            </a:extLst>
          </p:cNvPr>
          <p:cNvGrpSpPr>
            <a:grpSpLocks/>
          </p:cNvGrpSpPr>
          <p:nvPr/>
        </p:nvGrpSpPr>
        <p:grpSpPr bwMode="auto">
          <a:xfrm>
            <a:off x="44450" y="-20638"/>
            <a:ext cx="2006600" cy="523876"/>
            <a:chOff x="70" y="-63"/>
            <a:chExt cx="3161" cy="824"/>
          </a:xfrm>
        </p:grpSpPr>
        <p:sp>
          <p:nvSpPr>
            <p:cNvPr id="34838" name="文本框 6">
              <a:extLst>
                <a:ext uri="{FF2B5EF4-FFF2-40B4-BE49-F238E27FC236}">
                  <a16:creationId xmlns:a16="http://schemas.microsoft.com/office/drawing/2014/main" xmlns="" id="{A382B801-7383-438E-9BB7-CE1908E8514F}"/>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板书设计</a:t>
              </a:r>
            </a:p>
          </p:txBody>
        </p:sp>
        <p:cxnSp>
          <p:nvCxnSpPr>
            <p:cNvPr id="19" name="直线连接符 9">
              <a:extLst>
                <a:ext uri="{FF2B5EF4-FFF2-40B4-BE49-F238E27FC236}">
                  <a16:creationId xmlns:a16="http://schemas.microsoft.com/office/drawing/2014/main" xmlns="" id="{99377AFE-80C6-46C3-A3FA-5C5F1E3AF9FA}"/>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a:extLst>
                <a:ext uri="{FF2B5EF4-FFF2-40B4-BE49-F238E27FC236}">
                  <a16:creationId xmlns:a16="http://schemas.microsoft.com/office/drawing/2014/main" xmlns="" id="{3182105F-A24E-4C4D-ABC3-B502FC9D8281}"/>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右箭头 1">
            <a:extLst>
              <a:ext uri="{FF2B5EF4-FFF2-40B4-BE49-F238E27FC236}">
                <a16:creationId xmlns:a16="http://schemas.microsoft.com/office/drawing/2014/main" xmlns="" id="{951E28C1-FBE7-452A-88EB-446E7003099B}"/>
              </a:ext>
            </a:extLst>
          </p:cNvPr>
          <p:cNvSpPr/>
          <p:nvPr/>
        </p:nvSpPr>
        <p:spPr>
          <a:xfrm>
            <a:off x="2921000" y="1276350"/>
            <a:ext cx="439738" cy="214313"/>
          </a:xfrm>
          <a:prstGeom prst="right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右箭头 21">
            <a:extLst>
              <a:ext uri="{FF2B5EF4-FFF2-40B4-BE49-F238E27FC236}">
                <a16:creationId xmlns:a16="http://schemas.microsoft.com/office/drawing/2014/main" xmlns="" id="{1F617A38-95AA-403B-AE46-824A872EBE7B}"/>
              </a:ext>
            </a:extLst>
          </p:cNvPr>
          <p:cNvSpPr/>
          <p:nvPr/>
        </p:nvSpPr>
        <p:spPr>
          <a:xfrm>
            <a:off x="2921000" y="2608263"/>
            <a:ext cx="439738" cy="215900"/>
          </a:xfrm>
          <a:prstGeom prst="right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右箭头 24">
            <a:extLst>
              <a:ext uri="{FF2B5EF4-FFF2-40B4-BE49-F238E27FC236}">
                <a16:creationId xmlns:a16="http://schemas.microsoft.com/office/drawing/2014/main" xmlns="" id="{BD33DA87-FFD7-42E6-AC8C-43EC7202942C}"/>
              </a:ext>
            </a:extLst>
          </p:cNvPr>
          <p:cNvSpPr/>
          <p:nvPr/>
        </p:nvSpPr>
        <p:spPr>
          <a:xfrm>
            <a:off x="2921000" y="3887788"/>
            <a:ext cx="439738" cy="215900"/>
          </a:xfrm>
          <a:prstGeom prst="right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右箭头 25">
            <a:extLst>
              <a:ext uri="{FF2B5EF4-FFF2-40B4-BE49-F238E27FC236}">
                <a16:creationId xmlns:a16="http://schemas.microsoft.com/office/drawing/2014/main" xmlns="" id="{210D8249-16E8-4D2A-AAA4-65C7BDB46EAA}"/>
              </a:ext>
            </a:extLst>
          </p:cNvPr>
          <p:cNvSpPr/>
          <p:nvPr/>
        </p:nvSpPr>
        <p:spPr>
          <a:xfrm>
            <a:off x="6200775" y="1276350"/>
            <a:ext cx="439738" cy="214313"/>
          </a:xfrm>
          <a:prstGeom prst="right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右箭头 26">
            <a:extLst>
              <a:ext uri="{FF2B5EF4-FFF2-40B4-BE49-F238E27FC236}">
                <a16:creationId xmlns:a16="http://schemas.microsoft.com/office/drawing/2014/main" xmlns="" id="{C104FFA1-C7F0-4518-99F9-02AEE1151699}"/>
              </a:ext>
            </a:extLst>
          </p:cNvPr>
          <p:cNvSpPr/>
          <p:nvPr/>
        </p:nvSpPr>
        <p:spPr>
          <a:xfrm>
            <a:off x="6200775" y="2608263"/>
            <a:ext cx="439738" cy="215900"/>
          </a:xfrm>
          <a:prstGeom prst="right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右箭头 27">
            <a:extLst>
              <a:ext uri="{FF2B5EF4-FFF2-40B4-BE49-F238E27FC236}">
                <a16:creationId xmlns:a16="http://schemas.microsoft.com/office/drawing/2014/main" xmlns="" id="{61AD05F4-8E1A-48C3-802B-7B08CA79E63F}"/>
              </a:ext>
            </a:extLst>
          </p:cNvPr>
          <p:cNvSpPr/>
          <p:nvPr/>
        </p:nvSpPr>
        <p:spPr>
          <a:xfrm>
            <a:off x="6200775" y="3887788"/>
            <a:ext cx="439738" cy="215900"/>
          </a:xfrm>
          <a:prstGeom prst="rightArrow">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矩形 10">
            <a:extLst>
              <a:ext uri="{FF2B5EF4-FFF2-40B4-BE49-F238E27FC236}">
                <a16:creationId xmlns:a16="http://schemas.microsoft.com/office/drawing/2014/main" xmlns="" id="{30758B81-50ED-4850-B541-405A04CF32EB}"/>
              </a:ext>
            </a:extLst>
          </p:cNvPr>
          <p:cNvSpPr>
            <a:spLocks noChangeArrowheads="1"/>
          </p:cNvSpPr>
          <p:nvPr/>
        </p:nvSpPr>
        <p:spPr bwMode="auto">
          <a:xfrm>
            <a:off x="742950" y="773113"/>
            <a:ext cx="67087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800" b="1" dirty="0">
                <a:solidFill>
                  <a:srgbClr val="000000"/>
                </a:solidFill>
                <a:latin typeface="宋体" panose="02010600030101010101" pitchFamily="2" charset="-122"/>
              </a:rPr>
              <a:t>1.</a:t>
            </a:r>
            <a:r>
              <a:rPr lang="zh-CN" altLang="zh-CN" sz="2800" b="1" dirty="0">
                <a:solidFill>
                  <a:srgbClr val="000000"/>
                </a:solidFill>
                <a:latin typeface="宋体" panose="02010600030101010101" pitchFamily="2" charset="-122"/>
              </a:rPr>
              <a:t>给下列</a:t>
            </a:r>
            <a:r>
              <a:rPr lang="zh-CN" altLang="en-US" sz="2800" b="1" dirty="0">
                <a:solidFill>
                  <a:srgbClr val="000000"/>
                </a:solidFill>
                <a:latin typeface="宋体" panose="02010600030101010101" pitchFamily="2" charset="-122"/>
              </a:rPr>
              <a:t>标红</a:t>
            </a:r>
            <a:r>
              <a:rPr lang="zh-CN" altLang="zh-CN" sz="2800" b="1" dirty="0">
                <a:solidFill>
                  <a:srgbClr val="000000"/>
                </a:solidFill>
                <a:latin typeface="宋体" panose="02010600030101010101" pitchFamily="2" charset="-122"/>
              </a:rPr>
              <a:t>的字注音。</a:t>
            </a:r>
          </a:p>
          <a:p>
            <a:pPr>
              <a:lnSpc>
                <a:spcPct val="150000"/>
              </a:lnSpc>
            </a:pPr>
            <a:r>
              <a:rPr lang="zh-CN" altLang="zh-CN" sz="2800" b="1" dirty="0">
                <a:solidFill>
                  <a:srgbClr val="FF0000"/>
                </a:solidFill>
                <a:latin typeface="楷体" panose="02010609060101010101" pitchFamily="49" charset="-122"/>
                <a:ea typeface="楷体" panose="02010609060101010101" pitchFamily="49" charset="-122"/>
              </a:rPr>
              <a:t>颁</a:t>
            </a:r>
            <a:r>
              <a:rPr lang="zh-CN" altLang="zh-CN" sz="2800" b="1" dirty="0">
                <a:solidFill>
                  <a:srgbClr val="000000"/>
                </a:solidFill>
                <a:latin typeface="楷体" panose="02010609060101010101" pitchFamily="49" charset="-122"/>
                <a:ea typeface="楷体" panose="02010609060101010101" pitchFamily="49" charset="-122"/>
              </a:rPr>
              <a:t>发</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　　</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挪</a:t>
            </a:r>
            <a:r>
              <a:rPr lang="zh-CN" altLang="zh-CN" sz="2800" b="1" dirty="0">
                <a:solidFill>
                  <a:srgbClr val="000000"/>
                </a:solidFill>
                <a:latin typeface="楷体" panose="02010609060101010101" pitchFamily="49" charset="-122"/>
                <a:ea typeface="楷体" panose="02010609060101010101" pitchFamily="49" charset="-122"/>
              </a:rPr>
              <a:t>威</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　　</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　巨</a:t>
            </a:r>
            <a:r>
              <a:rPr lang="zh-CN" altLang="zh-CN" sz="2800" b="1" dirty="0">
                <a:solidFill>
                  <a:srgbClr val="FF0000"/>
                </a:solidFill>
                <a:latin typeface="楷体" panose="02010609060101010101" pitchFamily="49" charset="-122"/>
                <a:ea typeface="楷体" panose="02010609060101010101" pitchFamily="49" charset="-122"/>
              </a:rPr>
              <a:t>额</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　　</a:t>
            </a:r>
            <a:r>
              <a:rPr lang="en-US" altLang="zh-CN" sz="2800" b="1" dirty="0">
                <a:solidFill>
                  <a:srgbClr val="000000"/>
                </a:solidFill>
                <a:latin typeface="楷体" panose="02010609060101010101" pitchFamily="49" charset="-122"/>
                <a:ea typeface="楷体" panose="02010609060101010101" pitchFamily="49" charset="-122"/>
              </a:rPr>
              <a:t>)</a:t>
            </a:r>
            <a:endParaRPr lang="zh-CN" altLang="zh-CN" sz="2800" b="1" dirty="0">
              <a:solidFill>
                <a:srgbClr val="000000"/>
              </a:solidFill>
              <a:latin typeface="楷体" panose="02010609060101010101" pitchFamily="49" charset="-122"/>
              <a:ea typeface="楷体" panose="02010609060101010101" pitchFamily="49" charset="-122"/>
            </a:endParaRPr>
          </a:p>
        </p:txBody>
      </p:sp>
      <p:sp>
        <p:nvSpPr>
          <p:cNvPr id="35843" name="矩形 11">
            <a:extLst>
              <a:ext uri="{FF2B5EF4-FFF2-40B4-BE49-F238E27FC236}">
                <a16:creationId xmlns:a16="http://schemas.microsoft.com/office/drawing/2014/main" xmlns="" id="{AD0B65E2-98D5-40EA-B2B4-76BA741C57E6}"/>
              </a:ext>
            </a:extLst>
          </p:cNvPr>
          <p:cNvSpPr>
            <a:spLocks noChangeArrowheads="1"/>
          </p:cNvSpPr>
          <p:nvPr/>
        </p:nvSpPr>
        <p:spPr bwMode="auto">
          <a:xfrm>
            <a:off x="779463" y="2197100"/>
            <a:ext cx="6624637"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800" b="1" dirty="0">
                <a:solidFill>
                  <a:srgbClr val="000000"/>
                </a:solidFill>
                <a:latin typeface="宋体" panose="02010600030101010101" pitchFamily="2" charset="-122"/>
              </a:rPr>
              <a:t>2.</a:t>
            </a:r>
            <a:r>
              <a:rPr lang="zh-CN" altLang="zh-CN" sz="2800" b="1" dirty="0">
                <a:solidFill>
                  <a:srgbClr val="000000"/>
                </a:solidFill>
                <a:latin typeface="宋体" panose="02010600030101010101" pitchFamily="2" charset="-122"/>
              </a:rPr>
              <a:t>下列选项中有错别字的一项是</a:t>
            </a:r>
            <a:r>
              <a:rPr lang="en-US" altLang="zh-CN" sz="2800" b="1" dirty="0">
                <a:solidFill>
                  <a:srgbClr val="000000"/>
                </a:solidFill>
                <a:latin typeface="宋体" panose="02010600030101010101" pitchFamily="2" charset="-122"/>
              </a:rPr>
              <a:t>(</a:t>
            </a:r>
            <a:r>
              <a:rPr lang="zh-CN" altLang="zh-CN" sz="2800" b="1" dirty="0">
                <a:solidFill>
                  <a:srgbClr val="000000"/>
                </a:solidFill>
                <a:latin typeface="宋体" panose="02010600030101010101" pitchFamily="2" charset="-122"/>
              </a:rPr>
              <a:t>　　</a:t>
            </a:r>
            <a:r>
              <a:rPr lang="en-US" altLang="zh-CN" sz="2800" b="1" dirty="0">
                <a:solidFill>
                  <a:srgbClr val="000000"/>
                </a:solidFill>
                <a:latin typeface="宋体" panose="02010600030101010101" pitchFamily="2" charset="-122"/>
              </a:rPr>
              <a:t>)</a:t>
            </a:r>
            <a:r>
              <a:rPr lang="zh-CN" altLang="en-US" sz="2800" b="1" dirty="0">
                <a:solidFill>
                  <a:srgbClr val="000000"/>
                </a:solidFill>
                <a:latin typeface="宋体" panose="02010600030101010101" pitchFamily="2" charset="-122"/>
              </a:rPr>
              <a:t>。</a:t>
            </a:r>
            <a:endParaRPr lang="zh-CN" altLang="zh-CN" sz="2800" b="1" dirty="0">
              <a:solidFill>
                <a:srgbClr val="000000"/>
              </a:solidFill>
              <a:latin typeface="宋体" panose="02010600030101010101" pitchFamily="2" charset="-122"/>
            </a:endParaRPr>
          </a:p>
          <a:p>
            <a:r>
              <a:rPr lang="en-US" altLang="zh-CN" sz="2800" b="1" dirty="0">
                <a:solidFill>
                  <a:srgbClr val="000000"/>
                </a:solidFill>
                <a:latin typeface="楷体" panose="02010609060101010101" pitchFamily="49" charset="-122"/>
                <a:ea typeface="楷体" panose="02010609060101010101" pitchFamily="49" charset="-122"/>
              </a:rPr>
              <a:t>A.</a:t>
            </a:r>
            <a:r>
              <a:rPr lang="zh-CN" altLang="zh-CN" sz="2800" b="1" dirty="0">
                <a:solidFill>
                  <a:srgbClr val="000000"/>
                </a:solidFill>
                <a:latin typeface="楷体" panose="02010609060101010101" pitchFamily="49" charset="-122"/>
                <a:ea typeface="楷体" panose="02010609060101010101" pitchFamily="49" charset="-122"/>
              </a:rPr>
              <a:t>遗嘱　瑞典　仲裁　基金</a:t>
            </a:r>
          </a:p>
          <a:p>
            <a:r>
              <a:rPr lang="en-US" altLang="zh-CN" sz="2800" b="1" dirty="0">
                <a:solidFill>
                  <a:srgbClr val="000000"/>
                </a:solidFill>
                <a:latin typeface="楷体" panose="02010609060101010101" pitchFamily="49" charset="-122"/>
                <a:ea typeface="楷体" panose="02010609060101010101" pitchFamily="49" charset="-122"/>
              </a:rPr>
              <a:t>B.</a:t>
            </a:r>
            <a:r>
              <a:rPr lang="zh-CN" altLang="zh-CN" sz="2800" b="1" dirty="0">
                <a:solidFill>
                  <a:srgbClr val="000000"/>
                </a:solidFill>
                <a:latin typeface="楷体" panose="02010609060101010101" pitchFamily="49" charset="-122"/>
                <a:ea typeface="楷体" panose="02010609060101010101" pitchFamily="49" charset="-122"/>
              </a:rPr>
              <a:t>射线　卓越　贡献　协会</a:t>
            </a:r>
          </a:p>
          <a:p>
            <a:r>
              <a:rPr lang="en-US" altLang="zh-CN" sz="2800" b="1" dirty="0">
                <a:solidFill>
                  <a:srgbClr val="000000"/>
                </a:solidFill>
                <a:latin typeface="楷体" panose="02010609060101010101" pitchFamily="49" charset="-122"/>
                <a:ea typeface="楷体" panose="02010609060101010101" pitchFamily="49" charset="-122"/>
              </a:rPr>
              <a:t>C.</a:t>
            </a:r>
            <a:r>
              <a:rPr lang="zh-CN" altLang="zh-CN" sz="2800" b="1" dirty="0">
                <a:solidFill>
                  <a:srgbClr val="000000"/>
                </a:solidFill>
                <a:latin typeface="楷体" panose="02010609060101010101" pitchFamily="49" charset="-122"/>
                <a:ea typeface="楷体" panose="02010609060101010101" pitchFamily="49" charset="-122"/>
              </a:rPr>
              <a:t>机构　拔款　授奖　逝世</a:t>
            </a:r>
          </a:p>
          <a:p>
            <a:r>
              <a:rPr lang="en-US" altLang="zh-CN" sz="2800" b="1" dirty="0">
                <a:solidFill>
                  <a:srgbClr val="000000"/>
                </a:solidFill>
                <a:latin typeface="楷体" panose="02010609060101010101" pitchFamily="49" charset="-122"/>
                <a:ea typeface="楷体" panose="02010609060101010101" pitchFamily="49" charset="-122"/>
              </a:rPr>
              <a:t>D.</a:t>
            </a:r>
            <a:r>
              <a:rPr lang="zh-CN" altLang="zh-CN" sz="2800" b="1" dirty="0">
                <a:solidFill>
                  <a:srgbClr val="000000"/>
                </a:solidFill>
                <a:latin typeface="楷体" panose="02010609060101010101" pitchFamily="49" charset="-122"/>
                <a:ea typeface="楷体" panose="02010609060101010101" pitchFamily="49" charset="-122"/>
              </a:rPr>
              <a:t>图案　评定　粉碎　安慰</a:t>
            </a:r>
          </a:p>
        </p:txBody>
      </p:sp>
      <p:sp>
        <p:nvSpPr>
          <p:cNvPr id="13" name="TextBox 12">
            <a:extLst>
              <a:ext uri="{FF2B5EF4-FFF2-40B4-BE49-F238E27FC236}">
                <a16:creationId xmlns:a16="http://schemas.microsoft.com/office/drawing/2014/main" xmlns="" id="{8D4193CE-59B3-459D-A0DC-40E699A71AE4}"/>
              </a:ext>
            </a:extLst>
          </p:cNvPr>
          <p:cNvSpPr txBox="1">
            <a:spLocks noChangeArrowheads="1"/>
          </p:cNvSpPr>
          <p:nvPr/>
        </p:nvSpPr>
        <p:spPr bwMode="auto">
          <a:xfrm>
            <a:off x="1725613" y="1519238"/>
            <a:ext cx="8302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dirty="0" err="1">
                <a:solidFill>
                  <a:srgbClr val="FF0000"/>
                </a:solidFill>
                <a:latin typeface="汉语拼音" panose="020B0604020202020204" pitchFamily="34" charset="0"/>
                <a:ea typeface="黑体" panose="02010609060101010101" pitchFamily="49" charset="-122"/>
              </a:rPr>
              <a:t>bān</a:t>
            </a:r>
            <a:endParaRPr lang="zh-CN" altLang="en-US" sz="2800" dirty="0">
              <a:solidFill>
                <a:srgbClr val="FF0000"/>
              </a:solidFill>
              <a:latin typeface="汉语拼音" panose="020B0604020202020204" pitchFamily="34" charset="0"/>
              <a:ea typeface="黑体" panose="02010609060101010101" pitchFamily="49" charset="-122"/>
            </a:endParaRPr>
          </a:p>
        </p:txBody>
      </p:sp>
      <p:sp>
        <p:nvSpPr>
          <p:cNvPr id="14" name="TextBox 13">
            <a:extLst>
              <a:ext uri="{FF2B5EF4-FFF2-40B4-BE49-F238E27FC236}">
                <a16:creationId xmlns:a16="http://schemas.microsoft.com/office/drawing/2014/main" xmlns="" id="{945F443B-BC72-4274-AA92-E885C64448D9}"/>
              </a:ext>
            </a:extLst>
          </p:cNvPr>
          <p:cNvSpPr txBox="1">
            <a:spLocks noChangeArrowheads="1"/>
          </p:cNvSpPr>
          <p:nvPr/>
        </p:nvSpPr>
        <p:spPr bwMode="auto">
          <a:xfrm>
            <a:off x="6210300" y="2280561"/>
            <a:ext cx="423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dirty="0">
                <a:solidFill>
                  <a:srgbClr val="FF0000"/>
                </a:solidFill>
                <a:latin typeface="+mn-lt"/>
                <a:ea typeface="黑体" panose="02010609060101010101" pitchFamily="49" charset="-122"/>
              </a:rPr>
              <a:t>C</a:t>
            </a:r>
            <a:endParaRPr lang="zh-CN" altLang="en-US" sz="2800" dirty="0">
              <a:solidFill>
                <a:srgbClr val="FF0000"/>
              </a:solidFill>
              <a:latin typeface="+mn-lt"/>
              <a:ea typeface="黑体" panose="02010609060101010101" pitchFamily="49" charset="-122"/>
            </a:endParaRPr>
          </a:p>
        </p:txBody>
      </p:sp>
      <p:sp>
        <p:nvSpPr>
          <p:cNvPr id="15" name="TextBox 14">
            <a:extLst>
              <a:ext uri="{FF2B5EF4-FFF2-40B4-BE49-F238E27FC236}">
                <a16:creationId xmlns:a16="http://schemas.microsoft.com/office/drawing/2014/main" xmlns="" id="{F2D00644-E68D-44E2-98C9-1AD93E12964F}"/>
              </a:ext>
            </a:extLst>
          </p:cNvPr>
          <p:cNvSpPr txBox="1">
            <a:spLocks noChangeArrowheads="1"/>
          </p:cNvSpPr>
          <p:nvPr/>
        </p:nvSpPr>
        <p:spPr bwMode="auto">
          <a:xfrm>
            <a:off x="6189663" y="1519238"/>
            <a:ext cx="3841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solidFill>
                  <a:srgbClr val="FF0000"/>
                </a:solidFill>
                <a:latin typeface="汉语拼音" panose="020B0604020202020204" pitchFamily="34" charset="0"/>
                <a:ea typeface="黑体" panose="02010609060101010101" pitchFamily="49" charset="-122"/>
              </a:rPr>
              <a:t>é</a:t>
            </a:r>
            <a:endParaRPr lang="zh-CN" altLang="en-US" sz="2800">
              <a:solidFill>
                <a:srgbClr val="FF0000"/>
              </a:solidFill>
              <a:latin typeface="汉语拼音" panose="020B0604020202020204" pitchFamily="34" charset="0"/>
              <a:ea typeface="黑体" panose="02010609060101010101" pitchFamily="49" charset="-122"/>
            </a:endParaRPr>
          </a:p>
        </p:txBody>
      </p:sp>
      <p:sp>
        <p:nvSpPr>
          <p:cNvPr id="16" name="TextBox 15">
            <a:extLst>
              <a:ext uri="{FF2B5EF4-FFF2-40B4-BE49-F238E27FC236}">
                <a16:creationId xmlns:a16="http://schemas.microsoft.com/office/drawing/2014/main" xmlns="" id="{9F366632-92B4-461F-BAEC-2AA03AE332FE}"/>
              </a:ext>
            </a:extLst>
          </p:cNvPr>
          <p:cNvSpPr txBox="1">
            <a:spLocks noChangeArrowheads="1"/>
          </p:cNvSpPr>
          <p:nvPr/>
        </p:nvSpPr>
        <p:spPr bwMode="auto">
          <a:xfrm>
            <a:off x="3886200" y="1519238"/>
            <a:ext cx="8112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dirty="0" err="1">
                <a:solidFill>
                  <a:srgbClr val="FF0000"/>
                </a:solidFill>
                <a:latin typeface="汉语拼音" panose="020B0604020202020204" pitchFamily="34" charset="0"/>
                <a:ea typeface="黑体" panose="02010609060101010101" pitchFamily="49" charset="-122"/>
              </a:rPr>
              <a:t>nuó</a:t>
            </a:r>
            <a:endParaRPr lang="zh-CN" altLang="en-US" sz="2800" dirty="0">
              <a:solidFill>
                <a:srgbClr val="FF0000"/>
              </a:solidFill>
              <a:latin typeface="汉语拼音" panose="020B0604020202020204" pitchFamily="34" charset="0"/>
              <a:ea typeface="黑体" panose="02010609060101010101" pitchFamily="49" charset="-122"/>
            </a:endParaRPr>
          </a:p>
        </p:txBody>
      </p:sp>
      <p:grpSp>
        <p:nvGrpSpPr>
          <p:cNvPr id="35848" name="组合 15">
            <a:extLst>
              <a:ext uri="{FF2B5EF4-FFF2-40B4-BE49-F238E27FC236}">
                <a16:creationId xmlns:a16="http://schemas.microsoft.com/office/drawing/2014/main" xmlns="" id="{CD3A9D00-25E5-42FB-B6FC-27013B30A782}"/>
              </a:ext>
            </a:extLst>
          </p:cNvPr>
          <p:cNvGrpSpPr>
            <a:grpSpLocks/>
          </p:cNvGrpSpPr>
          <p:nvPr/>
        </p:nvGrpSpPr>
        <p:grpSpPr bwMode="auto">
          <a:xfrm>
            <a:off x="34925" y="-20638"/>
            <a:ext cx="2008188" cy="523876"/>
            <a:chOff x="70" y="-63"/>
            <a:chExt cx="3161" cy="824"/>
          </a:xfrm>
        </p:grpSpPr>
        <p:sp>
          <p:nvSpPr>
            <p:cNvPr id="35849" name="文本框 6">
              <a:extLst>
                <a:ext uri="{FF2B5EF4-FFF2-40B4-BE49-F238E27FC236}">
                  <a16:creationId xmlns:a16="http://schemas.microsoft.com/office/drawing/2014/main" xmlns="" id="{671D199C-3F26-499A-94AB-24CD531AC625}"/>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课堂检测</a:t>
              </a:r>
            </a:p>
          </p:txBody>
        </p:sp>
        <p:cxnSp>
          <p:nvCxnSpPr>
            <p:cNvPr id="18" name="直线连接符 9">
              <a:extLst>
                <a:ext uri="{FF2B5EF4-FFF2-40B4-BE49-F238E27FC236}">
                  <a16:creationId xmlns:a16="http://schemas.microsoft.com/office/drawing/2014/main" xmlns="" id="{E938DBE4-ED47-45A5-BAD4-330B94DAFD3D}"/>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a:extLst>
                <a:ext uri="{FF2B5EF4-FFF2-40B4-BE49-F238E27FC236}">
                  <a16:creationId xmlns:a16="http://schemas.microsoft.com/office/drawing/2014/main" xmlns="" id="{BA3641F4-AA06-4997-8E3D-F176AD53460B}"/>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矩形 9">
            <a:extLst>
              <a:ext uri="{FF2B5EF4-FFF2-40B4-BE49-F238E27FC236}">
                <a16:creationId xmlns:a16="http://schemas.microsoft.com/office/drawing/2014/main" xmlns="" id="{774DD47F-2912-4FC8-8873-1221F39C4CEF}"/>
              </a:ext>
            </a:extLst>
          </p:cNvPr>
          <p:cNvSpPr>
            <a:spLocks noChangeArrowheads="1"/>
          </p:cNvSpPr>
          <p:nvPr/>
        </p:nvSpPr>
        <p:spPr bwMode="auto">
          <a:xfrm>
            <a:off x="611188" y="484188"/>
            <a:ext cx="8281987" cy="433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800" b="1" dirty="0">
                <a:latin typeface="宋体" panose="02010600030101010101" pitchFamily="2" charset="-122"/>
              </a:rPr>
              <a:t>3.</a:t>
            </a:r>
            <a:r>
              <a:rPr lang="zh-CN" altLang="zh-CN" sz="2800" b="1" dirty="0">
                <a:latin typeface="宋体" panose="02010600030101010101" pitchFamily="2" charset="-122"/>
              </a:rPr>
              <a:t>下列句子中没有语病的一项是</a:t>
            </a:r>
            <a:r>
              <a:rPr lang="en-US" altLang="zh-CN" sz="2800" b="1" dirty="0">
                <a:latin typeface="宋体" panose="02010600030101010101" pitchFamily="2" charset="-122"/>
              </a:rPr>
              <a:t>(</a:t>
            </a:r>
            <a:r>
              <a:rPr lang="zh-CN" altLang="zh-CN" sz="2800" b="1" dirty="0">
                <a:latin typeface="宋体" panose="02010600030101010101" pitchFamily="2" charset="-122"/>
              </a:rPr>
              <a:t>　　</a:t>
            </a:r>
            <a:r>
              <a:rPr lang="en-US" altLang="zh-CN" sz="2800" b="1" dirty="0">
                <a:latin typeface="宋体" panose="02010600030101010101" pitchFamily="2" charset="-122"/>
              </a:rPr>
              <a:t>)</a:t>
            </a:r>
            <a:r>
              <a:rPr lang="zh-CN" altLang="en-US" sz="2800" b="1" dirty="0">
                <a:latin typeface="宋体" panose="02010600030101010101" pitchFamily="2" charset="-122"/>
              </a:rPr>
              <a:t>。</a:t>
            </a:r>
            <a:endParaRPr lang="zh-CN" altLang="zh-CN" sz="2800" b="1" dirty="0">
              <a:latin typeface="宋体" panose="02010600030101010101" pitchFamily="2" charset="-122"/>
            </a:endParaRPr>
          </a:p>
          <a:p>
            <a:r>
              <a:rPr lang="en-US" altLang="zh-CN" sz="2600" b="1" dirty="0">
                <a:latin typeface="楷体" panose="02010609060101010101" pitchFamily="49" charset="-122"/>
                <a:ea typeface="楷体" panose="02010609060101010101" pitchFamily="49" charset="-122"/>
              </a:rPr>
              <a:t>A.</a:t>
            </a:r>
            <a:r>
              <a:rPr lang="zh-CN" altLang="zh-CN" sz="2600" b="1" dirty="0">
                <a:latin typeface="楷体" panose="02010609060101010101" pitchFamily="49" charset="-122"/>
                <a:ea typeface="楷体" panose="02010609060101010101" pitchFamily="49" charset="-122"/>
              </a:rPr>
              <a:t>当美联社的这则消息发出后</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在社会上引起了强烈的反响。</a:t>
            </a:r>
          </a:p>
          <a:p>
            <a:r>
              <a:rPr lang="en-US" altLang="zh-CN" sz="2600" b="1" dirty="0">
                <a:latin typeface="楷体" panose="02010609060101010101" pitchFamily="49" charset="-122"/>
                <a:ea typeface="楷体" panose="02010609060101010101" pitchFamily="49" charset="-122"/>
              </a:rPr>
              <a:t>B.</a:t>
            </a:r>
            <a:r>
              <a:rPr lang="zh-CN" altLang="zh-CN" sz="2600" b="1" dirty="0">
                <a:latin typeface="楷体" panose="02010609060101010101" pitchFamily="49" charset="-122"/>
                <a:ea typeface="楷体" panose="02010609060101010101" pitchFamily="49" charset="-122"/>
              </a:rPr>
              <a:t>科学家应该用专业的知识去传播科学性的精髓</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让科学获得最广泛公众的支持和理解</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这是科学家的责任</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也是一种担当。</a:t>
            </a:r>
          </a:p>
          <a:p>
            <a:r>
              <a:rPr lang="en-US" altLang="zh-CN" sz="2600" b="1" dirty="0">
                <a:latin typeface="楷体" panose="02010609060101010101" pitchFamily="49" charset="-122"/>
                <a:ea typeface="楷体" panose="02010609060101010101" pitchFamily="49" charset="-122"/>
              </a:rPr>
              <a:t>C.</a:t>
            </a:r>
            <a:r>
              <a:rPr lang="zh-CN" altLang="zh-CN" sz="2600" b="1" dirty="0">
                <a:latin typeface="楷体" panose="02010609060101010101" pitchFamily="49" charset="-122"/>
                <a:ea typeface="楷体" panose="02010609060101010101" pitchFamily="49" charset="-122"/>
              </a:rPr>
              <a:t>授奖仪式每年于</a:t>
            </a:r>
            <a:r>
              <a:rPr lang="en-US" altLang="zh-CN" sz="2600" b="1" dirty="0">
                <a:latin typeface="楷体" panose="02010609060101010101" pitchFamily="49" charset="-122"/>
                <a:ea typeface="楷体" panose="02010609060101010101" pitchFamily="49" charset="-122"/>
              </a:rPr>
              <a:t>12</a:t>
            </a:r>
            <a:r>
              <a:rPr lang="zh-CN" altLang="zh-CN" sz="2600" b="1" dirty="0">
                <a:latin typeface="楷体" panose="02010609060101010101" pitchFamily="49" charset="-122"/>
                <a:ea typeface="楷体" panose="02010609060101010101" pitchFamily="49" charset="-122"/>
              </a:rPr>
              <a:t>月</a:t>
            </a:r>
            <a:r>
              <a:rPr lang="en-US" altLang="zh-CN" sz="2600" b="1" dirty="0">
                <a:latin typeface="楷体" panose="02010609060101010101" pitchFamily="49" charset="-122"/>
                <a:ea typeface="楷体" panose="02010609060101010101" pitchFamily="49" charset="-122"/>
              </a:rPr>
              <a:t>10</a:t>
            </a:r>
            <a:r>
              <a:rPr lang="zh-CN" altLang="zh-CN" sz="2600" b="1" dirty="0">
                <a:latin typeface="楷体" panose="02010609060101010101" pitchFamily="49" charset="-122"/>
                <a:ea typeface="楷体" panose="02010609060101010101" pitchFamily="49" charset="-122"/>
              </a:rPr>
              <a:t>日诺贝尔逝世周年纪念日在瑞典的斯德哥尔摩和挪威的奥斯陆举行。</a:t>
            </a:r>
          </a:p>
          <a:p>
            <a:r>
              <a:rPr lang="en-US" altLang="zh-CN" sz="2600" b="1" dirty="0">
                <a:latin typeface="楷体" panose="02010609060101010101" pitchFamily="49" charset="-122"/>
                <a:ea typeface="楷体" panose="02010609060101010101" pitchFamily="49" charset="-122"/>
              </a:rPr>
              <a:t>D.</a:t>
            </a:r>
            <a:r>
              <a:rPr lang="zh-CN" altLang="zh-CN" sz="2600" b="1" dirty="0">
                <a:latin typeface="楷体" panose="02010609060101010101" pitchFamily="49" charset="-122"/>
                <a:ea typeface="楷体" panose="02010609060101010101" pitchFamily="49" charset="-122"/>
              </a:rPr>
              <a:t>看到初夏临港新城的壮美景色</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让游客们深深地喜欢上了这里。</a:t>
            </a:r>
            <a:endParaRPr lang="zh-CN" altLang="en-US" sz="2600" b="1" dirty="0">
              <a:latin typeface="楷体" panose="02010609060101010101" pitchFamily="49" charset="-122"/>
              <a:ea typeface="楷体" panose="02010609060101010101" pitchFamily="49" charset="-122"/>
            </a:endParaRPr>
          </a:p>
        </p:txBody>
      </p:sp>
      <p:sp>
        <p:nvSpPr>
          <p:cNvPr id="9" name="TextBox 8">
            <a:extLst>
              <a:ext uri="{FF2B5EF4-FFF2-40B4-BE49-F238E27FC236}">
                <a16:creationId xmlns:a16="http://schemas.microsoft.com/office/drawing/2014/main" xmlns="" id="{B4F9D411-83CF-4537-B8BD-134661D4670C}"/>
              </a:ext>
            </a:extLst>
          </p:cNvPr>
          <p:cNvSpPr txBox="1">
            <a:spLocks noChangeArrowheads="1"/>
          </p:cNvSpPr>
          <p:nvPr/>
        </p:nvSpPr>
        <p:spPr bwMode="auto">
          <a:xfrm>
            <a:off x="6059488" y="569913"/>
            <a:ext cx="3603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dirty="0">
                <a:solidFill>
                  <a:srgbClr val="FF0000"/>
                </a:solidFill>
                <a:latin typeface="+mn-lt"/>
                <a:ea typeface="黑体" panose="02010609060101010101" pitchFamily="49" charset="-122"/>
              </a:rPr>
              <a:t>C</a:t>
            </a:r>
            <a:endParaRPr lang="zh-CN" altLang="en-US" sz="2800" b="1" dirty="0">
              <a:solidFill>
                <a:srgbClr val="FF0000"/>
              </a:solidFill>
              <a:latin typeface="+mn-lt"/>
              <a:ea typeface="黑体" panose="02010609060101010101" pitchFamily="49" charset="-122"/>
            </a:endParaRPr>
          </a:p>
        </p:txBody>
      </p:sp>
      <p:grpSp>
        <p:nvGrpSpPr>
          <p:cNvPr id="36868" name="组合 15">
            <a:extLst>
              <a:ext uri="{FF2B5EF4-FFF2-40B4-BE49-F238E27FC236}">
                <a16:creationId xmlns:a16="http://schemas.microsoft.com/office/drawing/2014/main" xmlns="" id="{8B46EA86-F455-45C5-8238-07E1B52E2B0D}"/>
              </a:ext>
            </a:extLst>
          </p:cNvPr>
          <p:cNvGrpSpPr>
            <a:grpSpLocks/>
          </p:cNvGrpSpPr>
          <p:nvPr/>
        </p:nvGrpSpPr>
        <p:grpSpPr bwMode="auto">
          <a:xfrm>
            <a:off x="34925" y="-20638"/>
            <a:ext cx="2008188" cy="523876"/>
            <a:chOff x="70" y="-63"/>
            <a:chExt cx="3161" cy="824"/>
          </a:xfrm>
        </p:grpSpPr>
        <p:sp>
          <p:nvSpPr>
            <p:cNvPr id="36869" name="文本框 6">
              <a:extLst>
                <a:ext uri="{FF2B5EF4-FFF2-40B4-BE49-F238E27FC236}">
                  <a16:creationId xmlns:a16="http://schemas.microsoft.com/office/drawing/2014/main" xmlns="" id="{6898E939-7D7F-4828-9883-0B82ADCC5C22}"/>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课堂检测</a:t>
              </a:r>
            </a:p>
          </p:txBody>
        </p:sp>
        <p:cxnSp>
          <p:nvCxnSpPr>
            <p:cNvPr id="11" name="直线连接符 9">
              <a:extLst>
                <a:ext uri="{FF2B5EF4-FFF2-40B4-BE49-F238E27FC236}">
                  <a16:creationId xmlns:a16="http://schemas.microsoft.com/office/drawing/2014/main" xmlns="" id="{9C84D2E4-D930-4A30-95BA-8436CF3771A9}"/>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a16="http://schemas.microsoft.com/office/drawing/2014/main" xmlns="" id="{DE4F72DA-CD14-4779-A326-972D343F388E}"/>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xmlns="" id="{514467CA-8E45-4EB9-A317-327F7A79E17C}"/>
              </a:ext>
            </a:extLst>
          </p:cNvPr>
          <p:cNvSpPr>
            <a:spLocks noChangeArrowheads="1"/>
          </p:cNvSpPr>
          <p:nvPr/>
        </p:nvSpPr>
        <p:spPr bwMode="auto">
          <a:xfrm>
            <a:off x="539750" y="606425"/>
            <a:ext cx="82804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619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pPr>
            <a:r>
              <a:rPr lang="zh-CN" altLang="zh-CN" sz="2400" b="1" dirty="0">
                <a:latin typeface="黑体" panose="02010609060101010101" pitchFamily="49" charset="-122"/>
                <a:ea typeface="黑体" panose="02010609060101010101" pitchFamily="49" charset="-122"/>
              </a:rPr>
              <a:t>错过诺贝尔文学奖的中国作家</a:t>
            </a:r>
          </a:p>
          <a:p>
            <a:r>
              <a:rPr lang="en-US" altLang="zh-CN" sz="2400" b="1" dirty="0">
                <a:latin typeface="楷体" panose="02010609060101010101" pitchFamily="49" charset="-122"/>
                <a:ea typeface="楷体" panose="02010609060101010101" pitchFamily="49" charset="-122"/>
              </a:rPr>
              <a:t>  2001</a:t>
            </a:r>
            <a:r>
              <a:rPr lang="zh-CN" altLang="en-US" sz="2400" b="1" dirty="0">
                <a:latin typeface="楷体" panose="02010609060101010101" pitchFamily="49" charset="-122"/>
                <a:ea typeface="楷体" panose="02010609060101010101" pitchFamily="49" charset="-122"/>
              </a:rPr>
              <a:t>年，老舍先生的儿子、中国现代文学馆副馆长舒乙向外界披露了“</a:t>
            </a:r>
            <a:r>
              <a:rPr lang="en-US" altLang="zh-CN" sz="2400" b="1" dirty="0">
                <a:latin typeface="楷体" panose="02010609060101010101" pitchFamily="49" charset="-122"/>
                <a:ea typeface="楷体" panose="02010609060101010101" pitchFamily="49" charset="-122"/>
              </a:rPr>
              <a:t>1968</a:t>
            </a:r>
            <a:r>
              <a:rPr lang="zh-CN" altLang="en-US" sz="2400" b="1" dirty="0">
                <a:latin typeface="楷体" panose="02010609060101010101" pitchFamily="49" charset="-122"/>
                <a:ea typeface="楷体" panose="02010609060101010101" pitchFamily="49" charset="-122"/>
              </a:rPr>
              <a:t>年诺贝尔文学奖几乎被老舍得到”的内幕。舒乙透露，在入围者到了最后</a:t>
            </a:r>
            <a:r>
              <a:rPr lang="en-US" altLang="zh-CN" sz="2400" b="1" dirty="0">
                <a:latin typeface="楷体" panose="02010609060101010101" pitchFamily="49" charset="-122"/>
                <a:ea typeface="楷体" panose="02010609060101010101" pitchFamily="49" charset="-122"/>
              </a:rPr>
              <a:t>5</a:t>
            </a:r>
            <a:r>
              <a:rPr lang="zh-CN" altLang="en-US" sz="2400" b="1" dirty="0">
                <a:latin typeface="楷体" panose="02010609060101010101" pitchFamily="49" charset="-122"/>
                <a:ea typeface="楷体" panose="02010609060101010101" pitchFamily="49" charset="-122"/>
              </a:rPr>
              <a:t>名时还有老舍，最终秘密投票结果的第一名就是老舍。那年，瑞典方面通过调查得知老舍已经去世，于是日本的川端康成获奖。</a:t>
            </a:r>
          </a:p>
          <a:p>
            <a:r>
              <a:rPr lang="en-US" altLang="zh-CN" sz="2400" b="1" dirty="0">
                <a:latin typeface="楷体" panose="02010609060101010101" pitchFamily="49" charset="-122"/>
                <a:ea typeface="楷体" panose="02010609060101010101" pitchFamily="49" charset="-122"/>
              </a:rPr>
              <a:t>  1987</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1988</a:t>
            </a:r>
            <a:r>
              <a:rPr lang="zh-CN" altLang="en-US" sz="2400" b="1" dirty="0">
                <a:latin typeface="楷体" panose="02010609060101010101" pitchFamily="49" charset="-122"/>
                <a:ea typeface="楷体" panose="02010609060101010101" pitchFamily="49" charset="-122"/>
              </a:rPr>
              <a:t>年诺贝尔文学奖终审名单之中，沈从文均入选，而且沈从文是</a:t>
            </a:r>
            <a:r>
              <a:rPr lang="en-US" altLang="zh-CN" sz="2400" b="1" dirty="0">
                <a:latin typeface="楷体" panose="02010609060101010101" pitchFamily="49" charset="-122"/>
                <a:ea typeface="楷体" panose="02010609060101010101" pitchFamily="49" charset="-122"/>
              </a:rPr>
              <a:t>1988</a:t>
            </a:r>
            <a:r>
              <a:rPr lang="zh-CN" altLang="en-US" sz="2400" b="1" dirty="0">
                <a:latin typeface="楷体" panose="02010609060101010101" pitchFamily="49" charset="-122"/>
                <a:ea typeface="楷体" panose="02010609060101010101" pitchFamily="49" charset="-122"/>
              </a:rPr>
              <a:t>年中最有机会获奖的候选人。当时学院中有强大力量支持沈从文的候选人资格。但可惜的是，沈从文于</a:t>
            </a:r>
            <a:r>
              <a:rPr lang="en-US" altLang="zh-CN" sz="2400" b="1" dirty="0">
                <a:latin typeface="楷体" panose="02010609060101010101" pitchFamily="49" charset="-122"/>
                <a:ea typeface="楷体" panose="02010609060101010101" pitchFamily="49" charset="-122"/>
              </a:rPr>
              <a:t>1988</a:t>
            </a:r>
            <a:r>
              <a:rPr lang="zh-CN" altLang="en-US" sz="2400" b="1" dirty="0">
                <a:latin typeface="楷体" panose="02010609060101010101" pitchFamily="49" charset="-122"/>
                <a:ea typeface="楷体" panose="02010609060101010101" pitchFamily="49" charset="-122"/>
              </a:rPr>
              <a:t>年</a:t>
            </a:r>
            <a:r>
              <a:rPr lang="en-US" altLang="zh-CN" sz="2400" b="1" dirty="0">
                <a:latin typeface="楷体" panose="02010609060101010101" pitchFamily="49" charset="-122"/>
                <a:ea typeface="楷体" panose="02010609060101010101" pitchFamily="49" charset="-122"/>
              </a:rPr>
              <a:t>5</a:t>
            </a:r>
            <a:r>
              <a:rPr lang="zh-CN" altLang="en-US" sz="2400" b="1" dirty="0">
                <a:latin typeface="楷体" panose="02010609060101010101" pitchFamily="49" charset="-122"/>
                <a:ea typeface="楷体" panose="02010609060101010101" pitchFamily="49" charset="-122"/>
              </a:rPr>
              <a:t>月</a:t>
            </a:r>
            <a:r>
              <a:rPr lang="en-US" altLang="zh-CN" sz="2400" b="1" dirty="0">
                <a:latin typeface="楷体" panose="02010609060101010101" pitchFamily="49" charset="-122"/>
                <a:ea typeface="楷体" panose="02010609060101010101" pitchFamily="49" charset="-122"/>
              </a:rPr>
              <a:t>10</a:t>
            </a:r>
            <a:r>
              <a:rPr lang="zh-CN" altLang="en-US" sz="2400" b="1" dirty="0">
                <a:latin typeface="楷体" panose="02010609060101010101" pitchFamily="49" charset="-122"/>
                <a:ea typeface="楷体" panose="02010609060101010101" pitchFamily="49" charset="-122"/>
              </a:rPr>
              <a:t>日去世，与诺贝尔文学奖失之交臂。 </a:t>
            </a:r>
          </a:p>
        </p:txBody>
      </p:sp>
      <p:grpSp>
        <p:nvGrpSpPr>
          <p:cNvPr id="38915" name="组合 12">
            <a:extLst>
              <a:ext uri="{FF2B5EF4-FFF2-40B4-BE49-F238E27FC236}">
                <a16:creationId xmlns:a16="http://schemas.microsoft.com/office/drawing/2014/main" xmlns="" id="{B1EC199C-8499-4E41-BA16-D609DFBDACA3}"/>
              </a:ext>
            </a:extLst>
          </p:cNvPr>
          <p:cNvGrpSpPr>
            <a:grpSpLocks/>
          </p:cNvGrpSpPr>
          <p:nvPr/>
        </p:nvGrpSpPr>
        <p:grpSpPr bwMode="auto">
          <a:xfrm>
            <a:off x="34925" y="-20638"/>
            <a:ext cx="2008188" cy="523876"/>
            <a:chOff x="70" y="-63"/>
            <a:chExt cx="3161" cy="824"/>
          </a:xfrm>
        </p:grpSpPr>
        <p:sp>
          <p:nvSpPr>
            <p:cNvPr id="38916" name="文本框 6">
              <a:extLst>
                <a:ext uri="{FF2B5EF4-FFF2-40B4-BE49-F238E27FC236}">
                  <a16:creationId xmlns:a16="http://schemas.microsoft.com/office/drawing/2014/main" xmlns="" id="{3B266EE3-1C6F-4D0A-AF3D-52E2771DCBC8}"/>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a16="http://schemas.microsoft.com/office/drawing/2014/main" xmlns="" id="{ACE75A70-7AFF-4963-ADE0-8137FBA739CA}"/>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a16="http://schemas.microsoft.com/office/drawing/2014/main" xmlns="" id="{E2C6006C-67C3-41CA-8903-681C1BC6B6EF}"/>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5" name="Rectangle 1">
            <a:extLst>
              <a:ext uri="{FF2B5EF4-FFF2-40B4-BE49-F238E27FC236}">
                <a16:creationId xmlns:a16="http://schemas.microsoft.com/office/drawing/2014/main" xmlns="" id="{BB7E6CA4-7A30-4F33-89E4-860CD06D1B79}"/>
              </a:ext>
            </a:extLst>
          </p:cNvPr>
          <p:cNvSpPr>
            <a:spLocks noChangeArrowheads="1"/>
          </p:cNvSpPr>
          <p:nvPr/>
        </p:nvSpPr>
        <p:spPr bwMode="auto">
          <a:xfrm>
            <a:off x="467544" y="339502"/>
            <a:ext cx="8424862" cy="418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361950" algn="ctr">
              <a:lnSpc>
                <a:spcPct val="150000"/>
              </a:lnSpc>
              <a:defRPr/>
            </a:pPr>
            <a:r>
              <a:rPr lang="zh-CN" sz="2800" b="1" dirty="0">
                <a:latin typeface="黑体" pitchFamily="49" charset="-122"/>
                <a:ea typeface="黑体" pitchFamily="49" charset="-122"/>
                <a:cs typeface="Times New Roman" pitchFamily="18" charset="0"/>
              </a:rPr>
              <a:t>最“省事儿”的诺奖得主</a:t>
            </a:r>
          </a:p>
          <a:p>
            <a:pPr>
              <a:defRPr/>
            </a:pPr>
            <a:r>
              <a:rPr lang="en-US" altLang="zh-CN" sz="2800" b="1" dirty="0">
                <a:latin typeface="楷体" pitchFamily="49" charset="-122"/>
                <a:ea typeface="楷体" pitchFamily="49" charset="-122"/>
                <a:cs typeface="Times New Roman" pitchFamily="18" charset="0"/>
              </a:rPr>
              <a:t>    1901</a:t>
            </a:r>
            <a:r>
              <a:rPr lang="zh-CN" altLang="en-US" sz="2800" b="1" dirty="0">
                <a:latin typeface="楷体" pitchFamily="49" charset="-122"/>
                <a:ea typeface="楷体" pitchFamily="49" charset="-122"/>
                <a:cs typeface="Times New Roman" pitchFamily="18" charset="0"/>
              </a:rPr>
              <a:t>年，</a:t>
            </a:r>
            <a:r>
              <a:rPr lang="en-US" altLang="zh-CN" sz="2800" b="1" dirty="0">
                <a:latin typeface="楷体" pitchFamily="49" charset="-122"/>
                <a:ea typeface="楷体" pitchFamily="49" charset="-122"/>
                <a:cs typeface="Times New Roman" pitchFamily="18" charset="0"/>
              </a:rPr>
              <a:t>X</a:t>
            </a:r>
            <a:r>
              <a:rPr lang="zh-CN" altLang="en-US" sz="2800" b="1" dirty="0">
                <a:latin typeface="楷体" pitchFamily="49" charset="-122"/>
                <a:ea typeface="楷体" pitchFamily="49" charset="-122"/>
                <a:cs typeface="Times New Roman" pitchFamily="18" charset="0"/>
              </a:rPr>
              <a:t>射线发明人德国科学家伦琴收到一封来信，信中邀请他前往斯德哥尔摩领取诺贝尔物理学奖。而这位教授随即写了一封出人意料的回信，信上说：“斯德哥尔摩路途遥远，需向校长请假才行，麻烦得很，将奖牌与奖金寄过来行不行？”瑞典的答复是：“奖牌不能寄，还是跑一趟吧。”伦琴无奈来到斯德哥尔摩，但他领到奖金与奖牌后就即刻打道回府了，连获奖后例行的讲座也取消了。</a:t>
            </a:r>
            <a:endParaRPr lang="zh-CN" altLang="en-US" sz="2800" b="1" dirty="0">
              <a:latin typeface="楷体" pitchFamily="49" charset="-122"/>
              <a:ea typeface="楷体" pitchFamily="49" charset="-122"/>
            </a:endParaRPr>
          </a:p>
        </p:txBody>
      </p:sp>
      <p:grpSp>
        <p:nvGrpSpPr>
          <p:cNvPr id="39939" name="组合 12">
            <a:extLst>
              <a:ext uri="{FF2B5EF4-FFF2-40B4-BE49-F238E27FC236}">
                <a16:creationId xmlns:a16="http://schemas.microsoft.com/office/drawing/2014/main" xmlns="" id="{CC5403B4-79C4-4595-BAC7-E3B334E74724}"/>
              </a:ext>
            </a:extLst>
          </p:cNvPr>
          <p:cNvGrpSpPr>
            <a:grpSpLocks/>
          </p:cNvGrpSpPr>
          <p:nvPr/>
        </p:nvGrpSpPr>
        <p:grpSpPr bwMode="auto">
          <a:xfrm>
            <a:off x="34925" y="-20638"/>
            <a:ext cx="2008188" cy="523876"/>
            <a:chOff x="70" y="-63"/>
            <a:chExt cx="3161" cy="824"/>
          </a:xfrm>
        </p:grpSpPr>
        <p:sp>
          <p:nvSpPr>
            <p:cNvPr id="39940" name="文本框 6">
              <a:extLst>
                <a:ext uri="{FF2B5EF4-FFF2-40B4-BE49-F238E27FC236}">
                  <a16:creationId xmlns:a16="http://schemas.microsoft.com/office/drawing/2014/main" xmlns="" id="{C36DFC62-7688-46FC-A4D4-2459390CF4DE}"/>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a16="http://schemas.microsoft.com/office/drawing/2014/main" xmlns="" id="{48B9EEFB-E479-4A85-BA9C-B13FD706FAE4}"/>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a16="http://schemas.microsoft.com/office/drawing/2014/main" xmlns="" id="{7BA12F74-4FF0-478A-B5FE-4DB0BE64ADE9}"/>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1">
            <a:extLst>
              <a:ext uri="{FF2B5EF4-FFF2-40B4-BE49-F238E27FC236}">
                <a16:creationId xmlns:a16="http://schemas.microsoft.com/office/drawing/2014/main" xmlns="" id="{270251EA-993E-44DE-9BDD-2FC6E19A139C}"/>
              </a:ext>
            </a:extLst>
          </p:cNvPr>
          <p:cNvSpPr>
            <a:spLocks noChangeArrowheads="1"/>
          </p:cNvSpPr>
          <p:nvPr/>
        </p:nvSpPr>
        <p:spPr bwMode="auto">
          <a:xfrm>
            <a:off x="539750" y="760413"/>
            <a:ext cx="8280400" cy="3324225"/>
          </a:xfrm>
          <a:prstGeom prst="rect">
            <a:avLst/>
          </a:prstGeom>
          <a:noFill/>
          <a:ln w="9525">
            <a:noFill/>
            <a:miter lim="800000"/>
            <a:headEnd/>
            <a:tailEnd/>
          </a:ln>
          <a:effectLst/>
        </p:spPr>
        <p:txBody>
          <a:bodyPr anchor="ctr">
            <a:spAutoFit/>
          </a:bodyPr>
          <a:lstStyle/>
          <a:p>
            <a:pPr indent="361950" algn="ctr">
              <a:lnSpc>
                <a:spcPct val="150000"/>
              </a:lnSpc>
              <a:defRPr/>
            </a:pPr>
            <a:r>
              <a:rPr lang="zh-CN" sz="2800" b="1" dirty="0">
                <a:latin typeface="黑体" pitchFamily="49" charset="-122"/>
                <a:ea typeface="黑体" pitchFamily="49" charset="-122"/>
                <a:cs typeface="Times New Roman" pitchFamily="18" charset="0"/>
              </a:rPr>
              <a:t>最“奇葩”的诺奖得主</a:t>
            </a:r>
            <a:endParaRPr lang="en-US" altLang="zh-CN" sz="2800" b="1" dirty="0">
              <a:latin typeface="黑体" pitchFamily="49" charset="-122"/>
              <a:ea typeface="黑体" pitchFamily="49" charset="-122"/>
            </a:endParaRPr>
          </a:p>
          <a:p>
            <a:pPr>
              <a:lnSpc>
                <a:spcPct val="150000"/>
              </a:lnSpc>
              <a:defRPr/>
            </a:pPr>
            <a:r>
              <a:rPr lang="en-US" altLang="zh-CN" sz="2800" b="1" dirty="0">
                <a:latin typeface="楷体" pitchFamily="49" charset="-122"/>
                <a:ea typeface="楷体" pitchFamily="49" charset="-122"/>
                <a:cs typeface="Times New Roman" pitchFamily="18" charset="0"/>
              </a:rPr>
              <a:t>    2013</a:t>
            </a:r>
            <a:r>
              <a:rPr lang="zh-CN" altLang="en-US" sz="2800" b="1" dirty="0">
                <a:latin typeface="楷体" pitchFamily="49" charset="-122"/>
                <a:ea typeface="楷体" pitchFamily="49" charset="-122"/>
                <a:cs typeface="Times New Roman" pitchFamily="18" charset="0"/>
              </a:rPr>
              <a:t>年度诺贝尔物理学奖获得者彼得</a:t>
            </a:r>
            <a:r>
              <a:rPr lang="en-US" altLang="zh-CN" sz="2800" b="1" dirty="0">
                <a:latin typeface="楷体" pitchFamily="49" charset="-122"/>
                <a:ea typeface="楷体" pitchFamily="49" charset="-122"/>
                <a:cs typeface="Times New Roman" pitchFamily="18" charset="0"/>
              </a:rPr>
              <a:t>·</a:t>
            </a:r>
            <a:r>
              <a:rPr lang="zh-CN" altLang="en-US" sz="2800" b="1" dirty="0">
                <a:latin typeface="楷体" pitchFamily="49" charset="-122"/>
                <a:ea typeface="楷体" pitchFamily="49" charset="-122"/>
                <a:cs typeface="Times New Roman" pitchFamily="18" charset="0"/>
              </a:rPr>
              <a:t>希格斯教授是一个奇葩人物，他至今都不用手机，以至于他未能在第一时间获悉自己获奖的消息，而是从邻居的祝贺中得知自己获奖的事情。</a:t>
            </a:r>
            <a:endParaRPr lang="zh-CN" altLang="en-US" sz="2800" b="1" dirty="0">
              <a:latin typeface="楷体" pitchFamily="49" charset="-122"/>
              <a:ea typeface="楷体" pitchFamily="49" charset="-122"/>
            </a:endParaRPr>
          </a:p>
        </p:txBody>
      </p:sp>
      <p:grpSp>
        <p:nvGrpSpPr>
          <p:cNvPr id="40963" name="组合 12">
            <a:extLst>
              <a:ext uri="{FF2B5EF4-FFF2-40B4-BE49-F238E27FC236}">
                <a16:creationId xmlns:a16="http://schemas.microsoft.com/office/drawing/2014/main" xmlns="" id="{80952370-3FD2-4896-A698-E5E22C7C84D9}"/>
              </a:ext>
            </a:extLst>
          </p:cNvPr>
          <p:cNvGrpSpPr>
            <a:grpSpLocks/>
          </p:cNvGrpSpPr>
          <p:nvPr/>
        </p:nvGrpSpPr>
        <p:grpSpPr bwMode="auto">
          <a:xfrm>
            <a:off x="34925" y="-20638"/>
            <a:ext cx="2008188" cy="523876"/>
            <a:chOff x="70" y="-63"/>
            <a:chExt cx="3161" cy="824"/>
          </a:xfrm>
        </p:grpSpPr>
        <p:sp>
          <p:nvSpPr>
            <p:cNvPr id="40964" name="文本框 6">
              <a:extLst>
                <a:ext uri="{FF2B5EF4-FFF2-40B4-BE49-F238E27FC236}">
                  <a16:creationId xmlns:a16="http://schemas.microsoft.com/office/drawing/2014/main" xmlns="" id="{65CF158F-51F1-44BB-AFF3-A8BE086A0F5C}"/>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a16="http://schemas.microsoft.com/office/drawing/2014/main" xmlns="" id="{CE8DFBAF-5547-4644-8B1A-197537265A3B}"/>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a16="http://schemas.microsoft.com/office/drawing/2014/main" xmlns="" id="{642B5A9E-933A-461B-8D47-04A691DB5297}"/>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组合 1">
            <a:extLst>
              <a:ext uri="{FF2B5EF4-FFF2-40B4-BE49-F238E27FC236}">
                <a16:creationId xmlns:a16="http://schemas.microsoft.com/office/drawing/2014/main" xmlns="" id="{F2FB3CD2-692F-489A-829C-81858E7FDE4C}"/>
              </a:ext>
            </a:extLst>
          </p:cNvPr>
          <p:cNvGrpSpPr>
            <a:grpSpLocks/>
          </p:cNvGrpSpPr>
          <p:nvPr/>
        </p:nvGrpSpPr>
        <p:grpSpPr bwMode="auto">
          <a:xfrm>
            <a:off x="3635896" y="468790"/>
            <a:ext cx="1743075" cy="566738"/>
            <a:chOff x="3333750" y="555625"/>
            <a:chExt cx="1743075" cy="566738"/>
          </a:xfrm>
        </p:grpSpPr>
        <p:sp>
          <p:nvSpPr>
            <p:cNvPr id="7" name="圆角矩形 6">
              <a:extLst>
                <a:ext uri="{FF2B5EF4-FFF2-40B4-BE49-F238E27FC236}">
                  <a16:creationId xmlns:a16="http://schemas.microsoft.com/office/drawing/2014/main" xmlns="" id="{3AB732D0-D6FE-4D1B-8592-361B4C785360}"/>
                </a:ext>
              </a:extLst>
            </p:cNvPr>
            <p:cNvSpPr/>
            <p:nvPr/>
          </p:nvSpPr>
          <p:spPr>
            <a:xfrm rot="555800">
              <a:off x="4602162" y="673100"/>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8" name="圆角矩形 7">
              <a:extLst>
                <a:ext uri="{FF2B5EF4-FFF2-40B4-BE49-F238E27FC236}">
                  <a16:creationId xmlns:a16="http://schemas.microsoft.com/office/drawing/2014/main" xmlns="" id="{568C9D0D-F28A-44B0-B90C-7D357E4836B9}"/>
                </a:ext>
              </a:extLst>
            </p:cNvPr>
            <p:cNvSpPr/>
            <p:nvPr/>
          </p:nvSpPr>
          <p:spPr>
            <a:xfrm rot="20470821">
              <a:off x="4197350" y="679450"/>
              <a:ext cx="442912" cy="420688"/>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9" name="圆角矩形 8">
              <a:extLst>
                <a:ext uri="{FF2B5EF4-FFF2-40B4-BE49-F238E27FC236}">
                  <a16:creationId xmlns:a16="http://schemas.microsoft.com/office/drawing/2014/main" xmlns="" id="{7AA1D66B-3333-4F3B-8EA0-3B27E85A1822}"/>
                </a:ext>
              </a:extLst>
            </p:cNvPr>
            <p:cNvSpPr/>
            <p:nvPr/>
          </p:nvSpPr>
          <p:spPr>
            <a:xfrm rot="319204">
              <a:off x="3778250" y="679450"/>
              <a:ext cx="441325" cy="420688"/>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10" name="圆角矩形 9">
              <a:extLst>
                <a:ext uri="{FF2B5EF4-FFF2-40B4-BE49-F238E27FC236}">
                  <a16:creationId xmlns:a16="http://schemas.microsoft.com/office/drawing/2014/main" xmlns="" id="{830EFCCD-247A-4FA4-9985-2FB59BA8F481}"/>
                </a:ext>
              </a:extLst>
            </p:cNvPr>
            <p:cNvSpPr/>
            <p:nvPr/>
          </p:nvSpPr>
          <p:spPr>
            <a:xfrm rot="21148334">
              <a:off x="3368675" y="687388"/>
              <a:ext cx="441325"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solidFill>
                  <a:prstClr val="black"/>
                </a:solidFill>
              </a:endParaRPr>
            </a:p>
          </p:txBody>
        </p:sp>
        <p:sp>
          <p:nvSpPr>
            <p:cNvPr id="41996" name="矩形 1">
              <a:extLst>
                <a:ext uri="{FF2B5EF4-FFF2-40B4-BE49-F238E27FC236}">
                  <a16:creationId xmlns:a16="http://schemas.microsoft.com/office/drawing/2014/main" xmlns="" id="{23AF0725-7734-476C-BC2B-445AE8301E6F}"/>
                </a:ext>
              </a:extLst>
            </p:cNvPr>
            <p:cNvSpPr>
              <a:spLocks noChangeArrowheads="1"/>
            </p:cNvSpPr>
            <p:nvPr/>
          </p:nvSpPr>
          <p:spPr bwMode="auto">
            <a:xfrm>
              <a:off x="3333750" y="555625"/>
              <a:ext cx="1743075"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dirty="0">
                  <a:solidFill>
                    <a:srgbClr val="FFFFFF"/>
                  </a:solidFill>
                  <a:latin typeface="楷体" panose="02010609060101010101" pitchFamily="49" charset="-122"/>
                  <a:ea typeface="楷体" panose="02010609060101010101" pitchFamily="49" charset="-122"/>
                </a:rPr>
                <a:t>拓展阅读</a:t>
              </a:r>
            </a:p>
          </p:txBody>
        </p:sp>
      </p:grpSp>
      <p:sp>
        <p:nvSpPr>
          <p:cNvPr id="41987" name="矩形 13">
            <a:extLst>
              <a:ext uri="{FF2B5EF4-FFF2-40B4-BE49-F238E27FC236}">
                <a16:creationId xmlns:a16="http://schemas.microsoft.com/office/drawing/2014/main" xmlns="" id="{41179EE2-7512-4EFF-B621-6331FA2C2147}"/>
              </a:ext>
            </a:extLst>
          </p:cNvPr>
          <p:cNvSpPr>
            <a:spLocks noChangeArrowheads="1"/>
          </p:cNvSpPr>
          <p:nvPr/>
        </p:nvSpPr>
        <p:spPr bwMode="auto">
          <a:xfrm>
            <a:off x="544239" y="950823"/>
            <a:ext cx="8353425" cy="375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800" b="1" dirty="0" err="1">
                <a:solidFill>
                  <a:srgbClr val="000000"/>
                </a:solidFill>
                <a:latin typeface="宋体" panose="02010600030101010101" pitchFamily="2" charset="-122"/>
              </a:rPr>
              <a:t>阅读</a:t>
            </a:r>
            <a:r>
              <a:rPr lang="zh-CN" altLang="zh-CN" sz="2800" b="1" dirty="0">
                <a:solidFill>
                  <a:srgbClr val="000000"/>
                </a:solidFill>
                <a:latin typeface="宋体" panose="02010600030101010101" pitchFamily="2" charset="-122"/>
              </a:rPr>
              <a:t>下面的文字</a:t>
            </a:r>
            <a:r>
              <a:rPr lang="zh-CN" altLang="en-US" sz="2800" b="1" dirty="0">
                <a:solidFill>
                  <a:srgbClr val="000000"/>
                </a:solidFill>
                <a:latin typeface="宋体" panose="02010600030101010101" pitchFamily="2" charset="-122"/>
              </a:rPr>
              <a:t>，</a:t>
            </a:r>
            <a:r>
              <a:rPr lang="zh-CN" altLang="zh-CN" sz="2800" b="1" dirty="0">
                <a:solidFill>
                  <a:srgbClr val="000000"/>
                </a:solidFill>
                <a:latin typeface="宋体" panose="02010600030101010101" pitchFamily="2" charset="-122"/>
              </a:rPr>
              <a:t>完成下列各题。</a:t>
            </a:r>
            <a:endParaRPr lang="en-US" altLang="zh-CN" sz="2800" b="1" dirty="0">
              <a:solidFill>
                <a:srgbClr val="000000"/>
              </a:solidFill>
              <a:latin typeface="宋体" panose="02010600030101010101" pitchFamily="2" charset="-122"/>
            </a:endParaRPr>
          </a:p>
          <a:p>
            <a:r>
              <a:rPr lang="zh-CN" altLang="zh-CN" sz="2800" b="1" dirty="0">
                <a:solidFill>
                  <a:srgbClr val="000000"/>
                </a:solidFill>
                <a:latin typeface="黑体" panose="02010609060101010101" pitchFamily="49" charset="-122"/>
                <a:ea typeface="黑体" panose="02010609060101010101" pitchFamily="49" charset="-122"/>
              </a:rPr>
              <a:t>材料一</a:t>
            </a:r>
            <a:r>
              <a:rPr lang="en-US" altLang="zh-CN" sz="2800" b="1" dirty="0">
                <a:solidFill>
                  <a:srgbClr val="000000"/>
                </a:solidFill>
                <a:latin typeface="黑体" panose="02010609060101010101" pitchFamily="49" charset="-122"/>
                <a:ea typeface="黑体" panose="02010609060101010101" pitchFamily="49" charset="-122"/>
              </a:rPr>
              <a:t>  </a:t>
            </a:r>
            <a:r>
              <a:rPr lang="zh-CN" altLang="zh-CN" sz="2800" b="1" dirty="0">
                <a:solidFill>
                  <a:srgbClr val="000000"/>
                </a:solidFill>
                <a:latin typeface="楷体" panose="02010609060101010101" pitchFamily="49" charset="-122"/>
                <a:ea typeface="楷体" panose="02010609060101010101" pitchFamily="49" charset="-122"/>
              </a:rPr>
              <a:t>中国第三大无桩共享单车创业公司小蓝单车已停止运营</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成为这一快速发展行业第一个倒下的主要共享单车创业公司。许多分析师警告称</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共享单车行业很快将迎来</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清算</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。在小蓝单车倒闭之前</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已有多家中国小型共享单车创业公司在过去</a:t>
            </a:r>
            <a:r>
              <a:rPr lang="en-US" altLang="zh-CN" sz="2800" b="1" dirty="0">
                <a:solidFill>
                  <a:srgbClr val="000000"/>
                </a:solidFill>
                <a:latin typeface="楷体" panose="02010609060101010101" pitchFamily="49" charset="-122"/>
                <a:ea typeface="楷体" panose="02010609060101010101" pitchFamily="49" charset="-122"/>
              </a:rPr>
              <a:t>6</a:t>
            </a:r>
            <a:r>
              <a:rPr lang="zh-CN" altLang="zh-CN" sz="2800" b="1" dirty="0">
                <a:solidFill>
                  <a:srgbClr val="000000"/>
                </a:solidFill>
                <a:latin typeface="楷体" panose="02010609060101010101" pitchFamily="49" charset="-122"/>
                <a:ea typeface="楷体" panose="02010609060101010101" pitchFamily="49" charset="-122"/>
              </a:rPr>
              <a:t>个月内倒闭</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包括悟空单车、</a:t>
            </a:r>
            <a:r>
              <a:rPr lang="en-US" altLang="zh-CN" sz="2800" b="1" dirty="0">
                <a:solidFill>
                  <a:srgbClr val="000000"/>
                </a:solidFill>
                <a:latin typeface="楷体" panose="02010609060101010101" pitchFamily="49" charset="-122"/>
                <a:ea typeface="楷体" panose="02010609060101010101" pitchFamily="49" charset="-122"/>
              </a:rPr>
              <a:t>3vbike</a:t>
            </a:r>
            <a:r>
              <a:rPr lang="zh-CN" altLang="zh-CN" sz="2800" b="1" dirty="0">
                <a:solidFill>
                  <a:srgbClr val="000000"/>
                </a:solidFill>
                <a:latin typeface="楷体" panose="02010609060101010101" pitchFamily="49" charset="-122"/>
                <a:ea typeface="楷体" panose="02010609060101010101" pitchFamily="49" charset="-122"/>
              </a:rPr>
              <a:t>和町町单车。许多分析师预计</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共享单车行业将迎来血腥的整合</a:t>
            </a:r>
          </a:p>
        </p:txBody>
      </p:sp>
      <p:grpSp>
        <p:nvGrpSpPr>
          <p:cNvPr id="41988" name="组合 12">
            <a:extLst>
              <a:ext uri="{FF2B5EF4-FFF2-40B4-BE49-F238E27FC236}">
                <a16:creationId xmlns:a16="http://schemas.microsoft.com/office/drawing/2014/main" xmlns="" id="{195E20B4-B5FC-4213-BA30-10C6BE662E5E}"/>
              </a:ext>
            </a:extLst>
          </p:cNvPr>
          <p:cNvGrpSpPr>
            <a:grpSpLocks/>
          </p:cNvGrpSpPr>
          <p:nvPr/>
        </p:nvGrpSpPr>
        <p:grpSpPr bwMode="auto">
          <a:xfrm>
            <a:off x="34925" y="-20638"/>
            <a:ext cx="2008188" cy="523876"/>
            <a:chOff x="70" y="-63"/>
            <a:chExt cx="3161" cy="824"/>
          </a:xfrm>
        </p:grpSpPr>
        <p:sp>
          <p:nvSpPr>
            <p:cNvPr id="41989" name="文本框 6">
              <a:extLst>
                <a:ext uri="{FF2B5EF4-FFF2-40B4-BE49-F238E27FC236}">
                  <a16:creationId xmlns:a16="http://schemas.microsoft.com/office/drawing/2014/main" xmlns="" id="{F09A5011-C66D-4547-B9BB-E31F3E636BD2}"/>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15" name="直线连接符 9">
              <a:extLst>
                <a:ext uri="{FF2B5EF4-FFF2-40B4-BE49-F238E27FC236}">
                  <a16:creationId xmlns:a16="http://schemas.microsoft.com/office/drawing/2014/main" xmlns="" id="{FAE904CE-B5E6-49A2-976C-985360FB12E4}"/>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a:extLst>
                <a:ext uri="{FF2B5EF4-FFF2-40B4-BE49-F238E27FC236}">
                  <a16:creationId xmlns:a16="http://schemas.microsoft.com/office/drawing/2014/main" xmlns="" id="{043CDFED-DC18-4AE7-BA96-1D76BD69F831}"/>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矩形 1">
            <a:extLst>
              <a:ext uri="{FF2B5EF4-FFF2-40B4-BE49-F238E27FC236}">
                <a16:creationId xmlns:a16="http://schemas.microsoft.com/office/drawing/2014/main" xmlns="" id="{AD983F6F-D8FB-4599-B4B5-0B0738B27B38}"/>
              </a:ext>
            </a:extLst>
          </p:cNvPr>
          <p:cNvSpPr>
            <a:spLocks noChangeArrowheads="1"/>
          </p:cNvSpPr>
          <p:nvPr/>
        </p:nvSpPr>
        <p:spPr bwMode="auto">
          <a:xfrm>
            <a:off x="468313" y="546100"/>
            <a:ext cx="8567737" cy="440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800" b="1" dirty="0">
                <a:solidFill>
                  <a:srgbClr val="000000"/>
                </a:solidFill>
                <a:latin typeface="楷体" panose="02010609060101010101" pitchFamily="49" charset="-122"/>
                <a:ea typeface="楷体" panose="02010609060101010101" pitchFamily="49" charset="-122"/>
              </a:rPr>
              <a:t>期</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只有一家或两家公司能够存活下来。目前</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共享单车行业的两大巨头摩拜单车、</a:t>
            </a:r>
            <a:r>
              <a:rPr lang="en-US" altLang="zh-CN" sz="2800" b="1" dirty="0" err="1">
                <a:solidFill>
                  <a:srgbClr val="000000"/>
                </a:solidFill>
                <a:latin typeface="楷体" panose="02010609060101010101" pitchFamily="49" charset="-122"/>
                <a:ea typeface="楷体" panose="02010609060101010101" pitchFamily="49" charset="-122"/>
              </a:rPr>
              <a:t>ofo</a:t>
            </a:r>
            <a:r>
              <a:rPr lang="zh-CN" altLang="zh-CN" sz="2800" b="1" dirty="0">
                <a:solidFill>
                  <a:srgbClr val="000000"/>
                </a:solidFill>
                <a:latin typeface="楷体" panose="02010609060101010101" pitchFamily="49" charset="-122"/>
                <a:ea typeface="楷体" panose="02010609060101010101" pitchFamily="49" charset="-122"/>
              </a:rPr>
              <a:t>被普遍视为行业的最终赢家</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他们分别获得了腾讯控股、阿里巴巴集团的投资</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已各自完成逾</a:t>
            </a:r>
            <a:r>
              <a:rPr lang="en-US" altLang="zh-CN" sz="2800" b="1" dirty="0">
                <a:solidFill>
                  <a:srgbClr val="000000"/>
                </a:solidFill>
                <a:latin typeface="楷体" panose="02010609060101010101" pitchFamily="49" charset="-122"/>
                <a:ea typeface="楷体" panose="02010609060101010101" pitchFamily="49" charset="-122"/>
              </a:rPr>
              <a:t>10</a:t>
            </a:r>
            <a:r>
              <a:rPr lang="zh-CN" altLang="zh-CN" sz="2800" b="1" dirty="0">
                <a:solidFill>
                  <a:srgbClr val="000000"/>
                </a:solidFill>
                <a:latin typeface="楷体" panose="02010609060101010101" pitchFamily="49" charset="-122"/>
                <a:ea typeface="楷体" panose="02010609060101010101" pitchFamily="49" charset="-122"/>
              </a:rPr>
              <a:t>亿美元融资。</a:t>
            </a:r>
          </a:p>
          <a:p>
            <a:r>
              <a:rPr lang="en-US" altLang="zh-CN" sz="2800" b="1" dirty="0">
                <a:solidFill>
                  <a:srgbClr val="000000"/>
                </a:solidFill>
                <a:latin typeface="楷体" panose="02010609060101010101" pitchFamily="49" charset="-122"/>
                <a:ea typeface="楷体" panose="02010609060101010101" pitchFamily="49" charset="-122"/>
              </a:rPr>
              <a:t>      </a:t>
            </a:r>
            <a:r>
              <a:rPr lang="zh-CN" altLang="zh-CN" sz="2800" b="1" dirty="0">
                <a:solidFill>
                  <a:srgbClr val="000000"/>
                </a:solidFill>
                <a:latin typeface="楷体" panose="02010609060101010101" pitchFamily="49" charset="-122"/>
                <a:ea typeface="楷体" panose="02010609060101010101" pitchFamily="49" charset="-122"/>
              </a:rPr>
              <a:t>小蓝单车管理疏松的问题早已清晰显现。但是</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在中国共享单车行业</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即便是管理出众的公司也面临困难。很长一段时间以来</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共享单车泡沫化的问题已经很明显</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大量资本的涌入使得太多创业公司获得了资本支持</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但争夺的市场却很有限</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利润十分微薄。洗牌在所难免。</a:t>
            </a:r>
          </a:p>
        </p:txBody>
      </p:sp>
      <p:grpSp>
        <p:nvGrpSpPr>
          <p:cNvPr id="43011" name="组合 2">
            <a:extLst>
              <a:ext uri="{FF2B5EF4-FFF2-40B4-BE49-F238E27FC236}">
                <a16:creationId xmlns:a16="http://schemas.microsoft.com/office/drawing/2014/main" xmlns="" id="{22216379-2387-40AC-895A-A9A20856F262}"/>
              </a:ext>
            </a:extLst>
          </p:cNvPr>
          <p:cNvGrpSpPr>
            <a:grpSpLocks/>
          </p:cNvGrpSpPr>
          <p:nvPr/>
        </p:nvGrpSpPr>
        <p:grpSpPr bwMode="auto">
          <a:xfrm>
            <a:off x="34925" y="-20638"/>
            <a:ext cx="2008188" cy="523876"/>
            <a:chOff x="70" y="-63"/>
            <a:chExt cx="3161" cy="824"/>
          </a:xfrm>
        </p:grpSpPr>
        <p:sp>
          <p:nvSpPr>
            <p:cNvPr id="43012" name="文本框 6">
              <a:extLst>
                <a:ext uri="{FF2B5EF4-FFF2-40B4-BE49-F238E27FC236}">
                  <a16:creationId xmlns:a16="http://schemas.microsoft.com/office/drawing/2014/main" xmlns="" id="{BD1FC039-6E4D-4330-AA29-DDA52BEC7CB8}"/>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a16="http://schemas.microsoft.com/office/drawing/2014/main" xmlns="" id="{E2548DF3-9ABC-457F-ADB8-4F3B4784D863}"/>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E9CCFA59-D59E-4BD6-9F18-04892AE284C0}"/>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组合 1">
            <a:extLst>
              <a:ext uri="{FF2B5EF4-FFF2-40B4-BE49-F238E27FC236}">
                <a16:creationId xmlns:a16="http://schemas.microsoft.com/office/drawing/2014/main" xmlns="" id="{A5167B60-D9F8-4FBE-B143-C7AD485B97F4}"/>
              </a:ext>
            </a:extLst>
          </p:cNvPr>
          <p:cNvGrpSpPr>
            <a:grpSpLocks/>
          </p:cNvGrpSpPr>
          <p:nvPr/>
        </p:nvGrpSpPr>
        <p:grpSpPr bwMode="auto">
          <a:xfrm>
            <a:off x="58738" y="50800"/>
            <a:ext cx="1920875" cy="369888"/>
            <a:chOff x="58738" y="50800"/>
            <a:chExt cx="1920875" cy="368777"/>
          </a:xfrm>
        </p:grpSpPr>
        <p:sp>
          <p:nvSpPr>
            <p:cNvPr id="7" name="圆角矩形 6">
              <a:extLst>
                <a:ext uri="{FF2B5EF4-FFF2-40B4-BE49-F238E27FC236}">
                  <a16:creationId xmlns:a16="http://schemas.microsoft.com/office/drawing/2014/main" xmlns="" id="{FE05F185-32F8-43AB-8925-888D8C3091C0}"/>
                </a:ext>
              </a:extLst>
            </p:cNvPr>
            <p:cNvSpPr/>
            <p:nvPr/>
          </p:nvSpPr>
          <p:spPr>
            <a:xfrm>
              <a:off x="58738" y="98282"/>
              <a:ext cx="1920875" cy="311799"/>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sp>
          <p:nvSpPr>
            <p:cNvPr id="6152" name="文本框 1">
              <a:extLst>
                <a:ext uri="{FF2B5EF4-FFF2-40B4-BE49-F238E27FC236}">
                  <a16:creationId xmlns:a16="http://schemas.microsoft.com/office/drawing/2014/main" xmlns="" id="{CFBDAF7A-7958-4B24-8B8A-FB166A7DA382}"/>
                </a:ext>
              </a:extLst>
            </p:cNvPr>
            <p:cNvSpPr txBox="1">
              <a:spLocks noChangeArrowheads="1"/>
            </p:cNvSpPr>
            <p:nvPr/>
          </p:nvSpPr>
          <p:spPr bwMode="auto">
            <a:xfrm>
              <a:off x="117475" y="50800"/>
              <a:ext cx="1800493" cy="368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宋体" panose="02010600030101010101" pitchFamily="2" charset="-122"/>
                </a:rPr>
                <a:t>八年级语文上册</a:t>
              </a:r>
            </a:p>
          </p:txBody>
        </p:sp>
      </p:grpSp>
      <p:sp>
        <p:nvSpPr>
          <p:cNvPr id="9" name="TextBox 48">
            <a:extLst>
              <a:ext uri="{FF2B5EF4-FFF2-40B4-BE49-F238E27FC236}">
                <a16:creationId xmlns:a16="http://schemas.microsoft.com/office/drawing/2014/main" xmlns="" id="{386A50C5-8C11-4E05-9897-3E44E9F2E19F}"/>
              </a:ext>
            </a:extLst>
          </p:cNvPr>
          <p:cNvSpPr txBox="1"/>
          <p:nvPr/>
        </p:nvSpPr>
        <p:spPr>
          <a:xfrm>
            <a:off x="5004048" y="1462731"/>
            <a:ext cx="3600400" cy="1638910"/>
          </a:xfrm>
          <a:prstGeom prst="rect">
            <a:avLst/>
          </a:prstGeom>
          <a:noFill/>
          <a:ln w="19050">
            <a:solidFill>
              <a:schemeClr val="tx1"/>
            </a:solidFill>
          </a:ln>
          <a:effectLst>
            <a:softEdge rad="31750"/>
          </a:effec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5100" b="1" dirty="0">
                <a:solidFill>
                  <a:srgbClr val="FF0000"/>
                </a:solidFill>
                <a:effectLst>
                  <a:outerShdw blurRad="38100" dist="38100" dir="2700000" algn="tl">
                    <a:srgbClr val="C0C0C0"/>
                  </a:outerShdw>
                </a:effectLst>
                <a:latin typeface="宋体" panose="02010600030101010101" pitchFamily="2" charset="-122"/>
                <a:cs typeface="Kaiti SC"/>
              </a:rPr>
              <a:t>2 </a:t>
            </a:r>
            <a:r>
              <a:rPr lang="en-US" altLang="zh-CN" sz="5100" b="1" dirty="0" smtClean="0">
                <a:solidFill>
                  <a:srgbClr val="FF0000"/>
                </a:solidFill>
                <a:effectLst>
                  <a:outerShdw blurRad="38100" dist="38100" dir="2700000" algn="tl">
                    <a:srgbClr val="C0C0C0"/>
                  </a:outerShdw>
                </a:effectLst>
                <a:latin typeface="宋体" panose="02010600030101010101" pitchFamily="2" charset="-122"/>
                <a:cs typeface="Kaiti SC"/>
              </a:rPr>
              <a:t> </a:t>
            </a:r>
            <a:r>
              <a:rPr lang="zh-CN" altLang="en-US" sz="5100" b="1" dirty="0" smtClean="0">
                <a:solidFill>
                  <a:srgbClr val="FF0000"/>
                </a:solidFill>
                <a:effectLst>
                  <a:outerShdw blurRad="38100" dist="38100" dir="2700000" algn="tl">
                    <a:srgbClr val="C0C0C0"/>
                  </a:outerShdw>
                </a:effectLst>
                <a:latin typeface="宋体" panose="02010600030101010101" pitchFamily="2" charset="-122"/>
                <a:cs typeface="Kaiti SC"/>
              </a:rPr>
              <a:t>首届</a:t>
            </a:r>
            <a:r>
              <a:rPr lang="zh-CN" altLang="en-US" sz="5100" b="1" dirty="0">
                <a:solidFill>
                  <a:srgbClr val="FF0000"/>
                </a:solidFill>
                <a:effectLst>
                  <a:outerShdw blurRad="38100" dist="38100" dir="2700000" algn="tl">
                    <a:srgbClr val="C0C0C0"/>
                  </a:outerShdw>
                </a:effectLst>
                <a:latin typeface="宋体" panose="02010600030101010101" pitchFamily="2" charset="-122"/>
                <a:cs typeface="Kaiti SC"/>
              </a:rPr>
              <a:t>诺贝尔奖颁发</a:t>
            </a:r>
          </a:p>
        </p:txBody>
      </p:sp>
      <p:pic>
        <p:nvPicPr>
          <p:cNvPr id="6150" name="Picture 11" descr="http://photo.sohu.com/20041011/Img222430767.jpg">
            <a:extLst>
              <a:ext uri="{FF2B5EF4-FFF2-40B4-BE49-F238E27FC236}">
                <a16:creationId xmlns:a16="http://schemas.microsoft.com/office/drawing/2014/main" xmlns="" id="{203375F4-BE8C-4004-AC64-2F0CADCB3D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338" y="919163"/>
            <a:ext cx="4119562" cy="302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矩形 6">
            <a:extLst>
              <a:ext uri="{FF2B5EF4-FFF2-40B4-BE49-F238E27FC236}">
                <a16:creationId xmlns:a16="http://schemas.microsoft.com/office/drawing/2014/main" xmlns="" id="{BBF6BE6E-8D89-491C-84B0-D0B36ACB885C}"/>
              </a:ext>
            </a:extLst>
          </p:cNvPr>
          <p:cNvSpPr>
            <a:spLocks noChangeArrowheads="1"/>
          </p:cNvSpPr>
          <p:nvPr/>
        </p:nvSpPr>
        <p:spPr bwMode="auto">
          <a:xfrm>
            <a:off x="420554" y="627534"/>
            <a:ext cx="8519612" cy="395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4000"/>
              </a:lnSpc>
            </a:pPr>
            <a:r>
              <a:rPr lang="zh-CN" altLang="zh-CN" sz="2800" b="1" dirty="0">
                <a:solidFill>
                  <a:srgbClr val="000000"/>
                </a:solidFill>
                <a:latin typeface="黑体" panose="02010609060101010101" pitchFamily="49" charset="-122"/>
                <a:ea typeface="黑体" panose="02010609060101010101" pitchFamily="49" charset="-122"/>
              </a:rPr>
              <a:t>材料二</a:t>
            </a:r>
            <a:r>
              <a:rPr lang="en-US" altLang="zh-CN" sz="2800" b="1" dirty="0">
                <a:solidFill>
                  <a:srgbClr val="000000"/>
                </a:solidFill>
                <a:latin typeface="黑体" panose="02010609060101010101" pitchFamily="49" charset="-122"/>
                <a:ea typeface="黑体" panose="02010609060101010101" pitchFamily="49" charset="-122"/>
              </a:rPr>
              <a:t>  </a:t>
            </a:r>
            <a:r>
              <a:rPr lang="zh-CN" altLang="zh-CN" sz="2800" b="1" dirty="0">
                <a:solidFill>
                  <a:srgbClr val="000000"/>
                </a:solidFill>
                <a:latin typeface="楷体" panose="02010609060101010101" pitchFamily="49" charset="-122"/>
                <a:ea typeface="楷体" panose="02010609060101010101" pitchFamily="49" charset="-122"/>
              </a:rPr>
              <a:t>早在今年</a:t>
            </a:r>
            <a:r>
              <a:rPr lang="en-US" altLang="zh-CN" sz="2800" b="1" dirty="0">
                <a:solidFill>
                  <a:srgbClr val="000000"/>
                </a:solidFill>
                <a:latin typeface="楷体" panose="02010609060101010101" pitchFamily="49" charset="-122"/>
                <a:ea typeface="楷体" panose="02010609060101010101" pitchFamily="49" charset="-122"/>
              </a:rPr>
              <a:t>8</a:t>
            </a:r>
            <a:r>
              <a:rPr lang="zh-CN" altLang="zh-CN" sz="2800" b="1" dirty="0">
                <a:solidFill>
                  <a:srgbClr val="000000"/>
                </a:solidFill>
                <a:latin typeface="楷体" panose="02010609060101010101" pitchFamily="49" charset="-122"/>
                <a:ea typeface="楷体" panose="02010609060101010101" pitchFamily="49" charset="-122"/>
              </a:rPr>
              <a:t>月交通部等十</a:t>
            </a:r>
            <a:r>
              <a:rPr lang="zh-CN" altLang="en-US" sz="2800" b="1" dirty="0">
                <a:solidFill>
                  <a:srgbClr val="000000"/>
                </a:solidFill>
                <a:latin typeface="楷体" panose="02010609060101010101" pitchFamily="49" charset="-122"/>
                <a:ea typeface="楷体" panose="02010609060101010101" pitchFamily="49" charset="-122"/>
              </a:rPr>
              <a:t>个</a:t>
            </a:r>
            <a:r>
              <a:rPr lang="zh-CN" altLang="zh-CN" sz="2800" b="1" dirty="0">
                <a:solidFill>
                  <a:srgbClr val="000000"/>
                </a:solidFill>
                <a:latin typeface="楷体" panose="02010609060101010101" pitchFamily="49" charset="-122"/>
                <a:ea typeface="楷体" panose="02010609060101010101" pitchFamily="49" charset="-122"/>
              </a:rPr>
              <a:t>部门就已经出台了《关于鼓励和规范互联网租赁自行车发展的指导意见》</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明确规定需要对共享单车用户的押金、预付金建立专用账户。然而记者在调查中发现</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所有的共享单车企业都没有提过</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专用账户</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这四个字</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而是用其他相似的词语代替。共享单车企业和各商业银行为什么不建立新规中要求的</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专用账户</a:t>
            </a:r>
            <a:r>
              <a:rPr lang="en-US" altLang="zh-CN" sz="2800" b="1" dirty="0">
                <a:solidFill>
                  <a:srgbClr val="000000"/>
                </a:solidFill>
                <a:latin typeface="楷体" panose="02010609060101010101" pitchFamily="49" charset="-122"/>
                <a:ea typeface="楷体" panose="02010609060101010101" pitchFamily="49" charset="-122"/>
              </a:rPr>
              <a:t>”</a:t>
            </a:r>
            <a:r>
              <a:rPr lang="zh-TW" altLang="zh-CN" sz="2800" b="1" dirty="0">
                <a:solidFill>
                  <a:srgbClr val="000000"/>
                </a:solidFill>
                <a:latin typeface="楷体" panose="02010609060101010101" pitchFamily="49" charset="-122"/>
                <a:ea typeface="楷体" panose="02010609060101010101" pitchFamily="49" charset="-122"/>
              </a:rPr>
              <a:t>呢</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记者查询了我国商业银行账户管理的相关规定发现</a:t>
            </a:r>
            <a:r>
              <a:rPr lang="en-US" altLang="zh-CN" sz="2800" b="1" dirty="0">
                <a:solidFill>
                  <a:srgbClr val="000000"/>
                </a:solidFill>
                <a:latin typeface="楷体" panose="02010609060101010101" pitchFamily="49" charset="-122"/>
                <a:ea typeface="楷体" panose="02010609060101010101" pitchFamily="49" charset="-122"/>
              </a:rPr>
              <a:t>:</a:t>
            </a:r>
            <a:endParaRPr lang="zh-CN" altLang="zh-CN" sz="2800" b="1" dirty="0">
              <a:solidFill>
                <a:srgbClr val="000000"/>
              </a:solidFill>
              <a:latin typeface="楷体" panose="02010609060101010101" pitchFamily="49" charset="-122"/>
              <a:ea typeface="楷体" panose="02010609060101010101" pitchFamily="49" charset="-122"/>
            </a:endParaRPr>
          </a:p>
        </p:txBody>
      </p:sp>
      <p:grpSp>
        <p:nvGrpSpPr>
          <p:cNvPr id="44035" name="组合 12">
            <a:extLst>
              <a:ext uri="{FF2B5EF4-FFF2-40B4-BE49-F238E27FC236}">
                <a16:creationId xmlns:a16="http://schemas.microsoft.com/office/drawing/2014/main" xmlns="" id="{9587A609-1185-4A2B-95E5-4217C49D07DC}"/>
              </a:ext>
            </a:extLst>
          </p:cNvPr>
          <p:cNvGrpSpPr>
            <a:grpSpLocks/>
          </p:cNvGrpSpPr>
          <p:nvPr/>
        </p:nvGrpSpPr>
        <p:grpSpPr bwMode="auto">
          <a:xfrm>
            <a:off x="34925" y="-20638"/>
            <a:ext cx="2008188" cy="523876"/>
            <a:chOff x="70" y="-63"/>
            <a:chExt cx="3161" cy="824"/>
          </a:xfrm>
        </p:grpSpPr>
        <p:sp>
          <p:nvSpPr>
            <p:cNvPr id="44036" name="文本框 6">
              <a:extLst>
                <a:ext uri="{FF2B5EF4-FFF2-40B4-BE49-F238E27FC236}">
                  <a16:creationId xmlns:a16="http://schemas.microsoft.com/office/drawing/2014/main" xmlns="" id="{4D8B1565-74A3-47D5-9E1D-9D5EF1023F2D}"/>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a16="http://schemas.microsoft.com/office/drawing/2014/main" xmlns="" id="{36200A18-788D-4EBB-AC21-3C3792179084}"/>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a16="http://schemas.microsoft.com/office/drawing/2014/main" xmlns="" id="{2F020971-1E69-477C-8C05-9FB04E993B5D}"/>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矩形 1">
            <a:extLst>
              <a:ext uri="{FF2B5EF4-FFF2-40B4-BE49-F238E27FC236}">
                <a16:creationId xmlns:a16="http://schemas.microsoft.com/office/drawing/2014/main" xmlns="" id="{C71D8465-0892-4D8F-BE75-9E4613BBAE84}"/>
              </a:ext>
            </a:extLst>
          </p:cNvPr>
          <p:cNvSpPr>
            <a:spLocks noChangeArrowheads="1"/>
          </p:cNvSpPr>
          <p:nvPr/>
        </p:nvSpPr>
        <p:spPr bwMode="auto">
          <a:xfrm>
            <a:off x="395288" y="617538"/>
            <a:ext cx="8461375"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solidFill>
                  <a:srgbClr val="000000"/>
                </a:solidFill>
                <a:latin typeface="楷体" panose="02010609060101010101" pitchFamily="49" charset="-122"/>
                <a:ea typeface="楷体" panose="02010609060101010101" pitchFamily="49" charset="-122"/>
              </a:rPr>
              <a:t>专用</a:t>
            </a:r>
            <a:r>
              <a:rPr lang="zh-CN" altLang="zh-CN" sz="2800" b="1" dirty="0">
                <a:solidFill>
                  <a:srgbClr val="000000"/>
                </a:solidFill>
                <a:latin typeface="楷体" panose="02010609060101010101" pitchFamily="49" charset="-122"/>
                <a:ea typeface="楷体" panose="02010609060101010101" pitchFamily="49" charset="-122"/>
              </a:rPr>
              <a:t>账户</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也就是专用存款账户</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除了社保基金、住房基金等常用的</a:t>
            </a:r>
            <a:r>
              <a:rPr lang="en-US" altLang="zh-CN" sz="2800" b="1" dirty="0">
                <a:solidFill>
                  <a:srgbClr val="000000"/>
                </a:solidFill>
                <a:latin typeface="楷体" panose="02010609060101010101" pitchFamily="49" charset="-122"/>
                <a:ea typeface="楷体" panose="02010609060101010101" pitchFamily="49" charset="-122"/>
              </a:rPr>
              <a:t>15</a:t>
            </a:r>
            <a:r>
              <a:rPr lang="zh-CN" altLang="zh-CN" sz="2800" b="1" dirty="0">
                <a:solidFill>
                  <a:srgbClr val="000000"/>
                </a:solidFill>
                <a:latin typeface="楷体" panose="02010609060101010101" pitchFamily="49" charset="-122"/>
                <a:ea typeface="楷体" panose="02010609060101010101" pitchFamily="49" charset="-122"/>
              </a:rPr>
              <a:t>项资金外</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要想设立</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需要相关的法律、法规或者政府有关部门的文件。即使现在共享单车企业想要注册专用存款账户也注册不了。共享单车只能注册一个一般存款账户</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再和商业银行签署一定的存管办法。</a:t>
            </a:r>
          </a:p>
        </p:txBody>
      </p:sp>
      <p:grpSp>
        <p:nvGrpSpPr>
          <p:cNvPr id="45059" name="组合 12">
            <a:extLst>
              <a:ext uri="{FF2B5EF4-FFF2-40B4-BE49-F238E27FC236}">
                <a16:creationId xmlns:a16="http://schemas.microsoft.com/office/drawing/2014/main" xmlns="" id="{D219507D-200F-4AEF-BD91-8557FD773732}"/>
              </a:ext>
            </a:extLst>
          </p:cNvPr>
          <p:cNvGrpSpPr>
            <a:grpSpLocks/>
          </p:cNvGrpSpPr>
          <p:nvPr/>
        </p:nvGrpSpPr>
        <p:grpSpPr bwMode="auto">
          <a:xfrm>
            <a:off x="34925" y="-20638"/>
            <a:ext cx="2008188" cy="523876"/>
            <a:chOff x="70" y="-63"/>
            <a:chExt cx="3161" cy="824"/>
          </a:xfrm>
        </p:grpSpPr>
        <p:sp>
          <p:nvSpPr>
            <p:cNvPr id="45060" name="文本框 6">
              <a:extLst>
                <a:ext uri="{FF2B5EF4-FFF2-40B4-BE49-F238E27FC236}">
                  <a16:creationId xmlns:a16="http://schemas.microsoft.com/office/drawing/2014/main" xmlns="" id="{A6CD9618-238C-4179-87FE-76360F52A3C3}"/>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a16="http://schemas.microsoft.com/office/drawing/2014/main" xmlns="" id="{4A5AE448-DA7B-4B51-B6B2-B1AE02F85393}"/>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7C001551-6D1E-4B47-B881-97E25EB150A4}"/>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矩形 6">
            <a:extLst>
              <a:ext uri="{FF2B5EF4-FFF2-40B4-BE49-F238E27FC236}">
                <a16:creationId xmlns:a16="http://schemas.microsoft.com/office/drawing/2014/main" xmlns="" id="{A303F034-8BDB-4D4B-A76A-65783E0710A7}"/>
              </a:ext>
            </a:extLst>
          </p:cNvPr>
          <p:cNvSpPr>
            <a:spLocks noChangeArrowheads="1"/>
          </p:cNvSpPr>
          <p:nvPr/>
        </p:nvSpPr>
        <p:spPr bwMode="auto">
          <a:xfrm>
            <a:off x="323850" y="552450"/>
            <a:ext cx="8723313" cy="393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500" b="1" dirty="0">
                <a:solidFill>
                  <a:srgbClr val="000000"/>
                </a:solidFill>
                <a:latin typeface="黑体" panose="02010609060101010101" pitchFamily="49" charset="-122"/>
                <a:ea typeface="黑体" panose="02010609060101010101" pitchFamily="49" charset="-122"/>
              </a:rPr>
              <a:t>材料三</a:t>
            </a:r>
            <a:r>
              <a:rPr lang="en-US" altLang="zh-CN" sz="2500" b="1" dirty="0">
                <a:solidFill>
                  <a:srgbClr val="000000"/>
                </a:solidFill>
                <a:latin typeface="黑体" panose="02010609060101010101" pitchFamily="49" charset="-122"/>
                <a:ea typeface="黑体" panose="02010609060101010101" pitchFamily="49" charset="-122"/>
              </a:rPr>
              <a:t>  </a:t>
            </a:r>
            <a:r>
              <a:rPr lang="en-US" altLang="zh-CN"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共享</a:t>
            </a:r>
            <a:r>
              <a:rPr lang="en-US" altLang="zh-CN"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单车企业在</a:t>
            </a:r>
            <a:r>
              <a:rPr lang="zh-CN" altLang="en-US" sz="2500" b="1" dirty="0">
                <a:solidFill>
                  <a:srgbClr val="000000"/>
                </a:solidFill>
                <a:latin typeface="楷体" panose="02010609060101010101" pitchFamily="49" charset="-122"/>
                <a:ea typeface="楷体" panose="02010609060101010101" pitchFamily="49" charset="-122"/>
              </a:rPr>
              <a:t>竞</a:t>
            </a:r>
            <a:r>
              <a:rPr lang="zh-CN" altLang="zh-CN" sz="2500" b="1" dirty="0">
                <a:solidFill>
                  <a:srgbClr val="000000"/>
                </a:solidFill>
                <a:latin typeface="楷体" panose="02010609060101010101" pitchFamily="49" charset="-122"/>
                <a:ea typeface="楷体" panose="02010609060101010101" pitchFamily="49" charset="-122"/>
              </a:rPr>
              <a:t>争</a:t>
            </a:r>
            <a:r>
              <a:rPr lang="zh-CN" altLang="en-US"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用户个人素质也在引发争议</a:t>
            </a:r>
            <a:r>
              <a:rPr lang="zh-CN" altLang="en-US"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损坏率居高不下</a:t>
            </a:r>
            <a:r>
              <a:rPr lang="zh-CN" altLang="en-US"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私自占有现象屡禁不止</a:t>
            </a:r>
            <a:r>
              <a:rPr lang="zh-CN" altLang="en-US"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近日有人还在成都琉璃立交桥附近发现了约</a:t>
            </a:r>
            <a:r>
              <a:rPr lang="en-US" altLang="zh-CN" sz="2500" b="1" dirty="0">
                <a:solidFill>
                  <a:srgbClr val="000000"/>
                </a:solidFill>
                <a:latin typeface="楷体" panose="02010609060101010101" pitchFamily="49" charset="-122"/>
                <a:ea typeface="楷体" panose="02010609060101010101" pitchFamily="49" charset="-122"/>
              </a:rPr>
              <a:t>100</a:t>
            </a:r>
            <a:r>
              <a:rPr lang="zh-CN" altLang="zh-CN" sz="2500" b="1" dirty="0">
                <a:solidFill>
                  <a:srgbClr val="000000"/>
                </a:solidFill>
                <a:latin typeface="楷体" panose="02010609060101010101" pitchFamily="49" charset="-122"/>
                <a:ea typeface="楷体" panose="02010609060101010101" pitchFamily="49" charset="-122"/>
              </a:rPr>
              <a:t>辆被焚烧损坏的共享单车</a:t>
            </a:r>
            <a:r>
              <a:rPr lang="en-US" altLang="zh-CN"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这不禁让人怀疑</a:t>
            </a:r>
            <a:r>
              <a:rPr lang="en-US" altLang="zh-CN"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共享</a:t>
            </a:r>
            <a:r>
              <a:rPr lang="en-US" altLang="zh-CN"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模式可持续发展的可能。</a:t>
            </a:r>
          </a:p>
          <a:p>
            <a:r>
              <a:rPr lang="en-US" altLang="zh-CN" sz="2500" b="1" dirty="0">
                <a:solidFill>
                  <a:srgbClr val="000000"/>
                </a:solidFill>
                <a:latin typeface="楷体" panose="02010609060101010101" pitchFamily="49" charset="-122"/>
                <a:ea typeface="楷体" panose="02010609060101010101" pitchFamily="49" charset="-122"/>
              </a:rPr>
              <a:t>      </a:t>
            </a:r>
            <a:r>
              <a:rPr lang="zh-CN" altLang="zh-CN" sz="2500" b="1" dirty="0">
                <a:solidFill>
                  <a:srgbClr val="000000"/>
                </a:solidFill>
                <a:latin typeface="楷体" panose="02010609060101010101" pitchFamily="49" charset="-122"/>
                <a:ea typeface="楷体" panose="02010609060101010101" pitchFamily="49" charset="-122"/>
              </a:rPr>
              <a:t>这方</a:t>
            </a:r>
            <a:r>
              <a:rPr lang="en-US" altLang="zh-CN"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共享单车</a:t>
            </a:r>
            <a:r>
              <a:rPr lang="en-US" altLang="zh-CN"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尚自顾不暇</a:t>
            </a:r>
            <a:r>
              <a:rPr lang="zh-CN" altLang="en-US" sz="2500" b="1" dirty="0">
                <a:solidFill>
                  <a:srgbClr val="000000"/>
                </a:solidFill>
                <a:latin typeface="楷体" panose="02010609060101010101" pitchFamily="49" charset="-122"/>
                <a:ea typeface="楷体" panose="02010609060101010101" pitchFamily="49" charset="-122"/>
              </a:rPr>
              <a:t>，</a:t>
            </a:r>
            <a:r>
              <a:rPr lang="zh-TW" altLang="zh-CN" sz="2500" b="1" dirty="0">
                <a:solidFill>
                  <a:srgbClr val="000000"/>
                </a:solidFill>
                <a:latin typeface="楷体" panose="02010609060101010101" pitchFamily="49" charset="-122"/>
                <a:ea typeface="楷体" panose="02010609060101010101" pitchFamily="49" charset="-122"/>
              </a:rPr>
              <a:t>那方</a:t>
            </a:r>
            <a:r>
              <a:rPr lang="en-US" altLang="zh-CN"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共享手机</a:t>
            </a:r>
            <a:r>
              <a:rPr lang="en-US" altLang="zh-CN"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已上台唱戏。共享手机平台</a:t>
            </a:r>
            <a:r>
              <a:rPr lang="en-US" altLang="zh-CN"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享换机</a:t>
            </a:r>
            <a:r>
              <a:rPr lang="en-US" altLang="zh-CN"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宣布完成</a:t>
            </a:r>
            <a:r>
              <a:rPr lang="en-US" altLang="zh-CN" sz="2500" b="1" dirty="0">
                <a:solidFill>
                  <a:srgbClr val="000000"/>
                </a:solidFill>
                <a:latin typeface="楷体" panose="02010609060101010101" pitchFamily="49" charset="-122"/>
                <a:ea typeface="楷体" panose="02010609060101010101" pitchFamily="49" charset="-122"/>
              </a:rPr>
              <a:t>1.1</a:t>
            </a:r>
            <a:r>
              <a:rPr lang="zh-CN" altLang="zh-CN" sz="2500" b="1" dirty="0">
                <a:solidFill>
                  <a:srgbClr val="000000"/>
                </a:solidFill>
                <a:latin typeface="楷体" panose="02010609060101010101" pitchFamily="49" charset="-122"/>
                <a:ea typeface="楷体" panose="02010609060101010101" pitchFamily="49" charset="-122"/>
              </a:rPr>
              <a:t>亿人民币天使轮和</a:t>
            </a:r>
            <a:r>
              <a:rPr lang="en-US" altLang="zh-CN" sz="2500" b="1" dirty="0">
                <a:solidFill>
                  <a:srgbClr val="000000"/>
                </a:solidFill>
                <a:latin typeface="楷体" panose="02010609060101010101" pitchFamily="49" charset="-122"/>
                <a:ea typeface="楷体" panose="02010609060101010101" pitchFamily="49" charset="-122"/>
              </a:rPr>
              <a:t>A</a:t>
            </a:r>
            <a:r>
              <a:rPr lang="zh-CN" altLang="zh-CN" sz="2500" b="1" dirty="0">
                <a:solidFill>
                  <a:srgbClr val="000000"/>
                </a:solidFill>
                <a:latin typeface="楷体" panose="02010609060101010101" pitchFamily="49" charset="-122"/>
                <a:ea typeface="楷体" panose="02010609060101010101" pitchFamily="49" charset="-122"/>
              </a:rPr>
              <a:t>轮融资。而在这之前</a:t>
            </a:r>
            <a:r>
              <a:rPr lang="zh-CN" altLang="en-US"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京东、支付宝、国美等公司已经介入</a:t>
            </a:r>
            <a:r>
              <a:rPr lang="en-US" altLang="zh-CN"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共享手机</a:t>
            </a:r>
            <a:r>
              <a:rPr lang="en-US" altLang="zh-CN"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领域</a:t>
            </a:r>
            <a:r>
              <a:rPr lang="zh-CN" altLang="en-US"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让</a:t>
            </a:r>
            <a:r>
              <a:rPr lang="en-US" altLang="zh-CN"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信用租赁</a:t>
            </a:r>
            <a:r>
              <a:rPr lang="en-US" altLang="zh-CN"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成为了一种新的</a:t>
            </a:r>
            <a:endParaRPr lang="en-US" altLang="zh-CN" sz="2500" b="1" dirty="0">
              <a:solidFill>
                <a:srgbClr val="000000"/>
              </a:solidFill>
              <a:latin typeface="楷体" panose="02010609060101010101" pitchFamily="49" charset="-122"/>
              <a:ea typeface="楷体" panose="02010609060101010101" pitchFamily="49" charset="-122"/>
            </a:endParaRPr>
          </a:p>
          <a:p>
            <a:r>
              <a:rPr lang="en-US" altLang="zh-CN"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共享模式</a:t>
            </a:r>
            <a:r>
              <a:rPr lang="en-US" altLang="zh-CN" sz="2500" b="1" dirty="0">
                <a:solidFill>
                  <a:srgbClr val="000000"/>
                </a:solidFill>
                <a:latin typeface="楷体" panose="02010609060101010101" pitchFamily="49" charset="-122"/>
                <a:ea typeface="楷体" panose="02010609060101010101" pitchFamily="49" charset="-122"/>
              </a:rPr>
              <a:t>”</a:t>
            </a:r>
            <a:r>
              <a:rPr lang="zh-TW" altLang="zh-CN" sz="2500" b="1" dirty="0">
                <a:solidFill>
                  <a:srgbClr val="000000"/>
                </a:solidFill>
                <a:latin typeface="楷体" panose="02010609060101010101" pitchFamily="49" charset="-122"/>
                <a:ea typeface="楷体" panose="02010609060101010101" pitchFamily="49" charset="-122"/>
              </a:rPr>
              <a:t>。但是</a:t>
            </a:r>
            <a:r>
              <a:rPr lang="en-US" altLang="zh-CN"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共享手机</a:t>
            </a:r>
            <a:r>
              <a:rPr lang="en-US" altLang="zh-CN"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不仅需要大量资金支持</a:t>
            </a:r>
            <a:r>
              <a:rPr lang="zh-CN" altLang="en-US"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还涉及信息安全及隐私问题</a:t>
            </a:r>
            <a:r>
              <a:rPr lang="zh-CN" altLang="en-US" sz="2500" b="1" dirty="0">
                <a:solidFill>
                  <a:srgbClr val="000000"/>
                </a:solidFill>
                <a:latin typeface="楷体" panose="02010609060101010101" pitchFamily="49" charset="-122"/>
                <a:ea typeface="楷体" panose="02010609060101010101" pitchFamily="49" charset="-122"/>
              </a:rPr>
              <a:t>，</a:t>
            </a:r>
            <a:r>
              <a:rPr lang="zh-CN" altLang="zh-CN" sz="2500" b="1" dirty="0">
                <a:solidFill>
                  <a:srgbClr val="000000"/>
                </a:solidFill>
                <a:latin typeface="楷体" panose="02010609060101010101" pitchFamily="49" charset="-122"/>
                <a:ea typeface="楷体" panose="02010609060101010101" pitchFamily="49" charset="-122"/>
              </a:rPr>
              <a:t>该如何安全共享仍无定论。</a:t>
            </a:r>
          </a:p>
        </p:txBody>
      </p:sp>
      <p:grpSp>
        <p:nvGrpSpPr>
          <p:cNvPr id="46083" name="组合 12">
            <a:extLst>
              <a:ext uri="{FF2B5EF4-FFF2-40B4-BE49-F238E27FC236}">
                <a16:creationId xmlns:a16="http://schemas.microsoft.com/office/drawing/2014/main" xmlns="" id="{002ABAE9-451F-408F-B600-3194EC649DD0}"/>
              </a:ext>
            </a:extLst>
          </p:cNvPr>
          <p:cNvGrpSpPr>
            <a:grpSpLocks/>
          </p:cNvGrpSpPr>
          <p:nvPr/>
        </p:nvGrpSpPr>
        <p:grpSpPr bwMode="auto">
          <a:xfrm>
            <a:off x="34925" y="-20638"/>
            <a:ext cx="2008188" cy="523876"/>
            <a:chOff x="70" y="-63"/>
            <a:chExt cx="3161" cy="824"/>
          </a:xfrm>
        </p:grpSpPr>
        <p:sp>
          <p:nvSpPr>
            <p:cNvPr id="46084" name="文本框 6">
              <a:extLst>
                <a:ext uri="{FF2B5EF4-FFF2-40B4-BE49-F238E27FC236}">
                  <a16:creationId xmlns:a16="http://schemas.microsoft.com/office/drawing/2014/main" xmlns="" id="{5A374B0B-5E21-4EBA-8EA6-1E459CA93001}"/>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a16="http://schemas.microsoft.com/office/drawing/2014/main" xmlns="" id="{CD531B43-A32B-4D02-AEA6-F84C5160969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a16="http://schemas.microsoft.com/office/drawing/2014/main" xmlns="" id="{41A88545-7D2D-452B-B407-08ECF037B7E3}"/>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矩形 6">
            <a:extLst>
              <a:ext uri="{FF2B5EF4-FFF2-40B4-BE49-F238E27FC236}">
                <a16:creationId xmlns:a16="http://schemas.microsoft.com/office/drawing/2014/main" xmlns="" id="{1C7C12B5-C366-4FE8-A125-01CD18930D7B}"/>
              </a:ext>
            </a:extLst>
          </p:cNvPr>
          <p:cNvSpPr>
            <a:spLocks noChangeArrowheads="1"/>
          </p:cNvSpPr>
          <p:nvPr/>
        </p:nvSpPr>
        <p:spPr bwMode="auto">
          <a:xfrm>
            <a:off x="466725" y="587375"/>
            <a:ext cx="1152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400" b="1" dirty="0">
                <a:solidFill>
                  <a:srgbClr val="000000"/>
                </a:solidFill>
                <a:latin typeface="黑体" panose="02010609060101010101" pitchFamily="49" charset="-122"/>
                <a:ea typeface="黑体" panose="02010609060101010101" pitchFamily="49" charset="-122"/>
              </a:rPr>
              <a:t>材料四</a:t>
            </a:r>
          </a:p>
        </p:txBody>
      </p:sp>
      <p:pic>
        <p:nvPicPr>
          <p:cNvPr id="47107" name="officeArt object">
            <a:extLst>
              <a:ext uri="{FF2B5EF4-FFF2-40B4-BE49-F238E27FC236}">
                <a16:creationId xmlns:a16="http://schemas.microsoft.com/office/drawing/2014/main" xmlns="" id="{B3093BCE-021F-44C6-8467-4DFFFB6105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058863"/>
            <a:ext cx="6913562" cy="367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nvGrpSpPr>
          <p:cNvPr id="47108" name="组合 12">
            <a:extLst>
              <a:ext uri="{FF2B5EF4-FFF2-40B4-BE49-F238E27FC236}">
                <a16:creationId xmlns:a16="http://schemas.microsoft.com/office/drawing/2014/main" xmlns="" id="{98E85084-F9B8-4E11-B02D-64AC592EC09F}"/>
              </a:ext>
            </a:extLst>
          </p:cNvPr>
          <p:cNvGrpSpPr>
            <a:grpSpLocks/>
          </p:cNvGrpSpPr>
          <p:nvPr/>
        </p:nvGrpSpPr>
        <p:grpSpPr bwMode="auto">
          <a:xfrm>
            <a:off x="34925" y="-20638"/>
            <a:ext cx="2008188" cy="523876"/>
            <a:chOff x="70" y="-63"/>
            <a:chExt cx="3161" cy="824"/>
          </a:xfrm>
        </p:grpSpPr>
        <p:sp>
          <p:nvSpPr>
            <p:cNvPr id="47109" name="文本框 6">
              <a:extLst>
                <a:ext uri="{FF2B5EF4-FFF2-40B4-BE49-F238E27FC236}">
                  <a16:creationId xmlns:a16="http://schemas.microsoft.com/office/drawing/2014/main" xmlns="" id="{68826E6D-8C27-4E29-8FF6-01BB37A6E0D2}"/>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9" name="直线连接符 9">
              <a:extLst>
                <a:ext uri="{FF2B5EF4-FFF2-40B4-BE49-F238E27FC236}">
                  <a16:creationId xmlns:a16="http://schemas.microsoft.com/office/drawing/2014/main" xmlns="" id="{9096A99B-15C6-4274-BDB0-FC07EA2037E8}"/>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16:creationId xmlns:a16="http://schemas.microsoft.com/office/drawing/2014/main" xmlns="" id="{8A8928A2-C32B-4514-B1EC-E04CD335B315}"/>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矩形 1">
            <a:extLst>
              <a:ext uri="{FF2B5EF4-FFF2-40B4-BE49-F238E27FC236}">
                <a16:creationId xmlns:a16="http://schemas.microsoft.com/office/drawing/2014/main" xmlns="" id="{06E94036-184A-428E-935E-478DB524FABF}"/>
              </a:ext>
            </a:extLst>
          </p:cNvPr>
          <p:cNvSpPr>
            <a:spLocks noChangeArrowheads="1"/>
          </p:cNvSpPr>
          <p:nvPr/>
        </p:nvSpPr>
        <p:spPr bwMode="auto">
          <a:xfrm>
            <a:off x="539055" y="545629"/>
            <a:ext cx="8353425"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dirty="0">
                <a:solidFill>
                  <a:srgbClr val="000000"/>
                </a:solidFill>
                <a:latin typeface="宋体" panose="02010600030101010101" pitchFamily="2" charset="-122"/>
              </a:rPr>
              <a:t>1.</a:t>
            </a:r>
            <a:r>
              <a:rPr lang="zh-CN" altLang="zh-CN" sz="2800" b="1" dirty="0">
                <a:solidFill>
                  <a:srgbClr val="000000"/>
                </a:solidFill>
                <a:latin typeface="宋体" panose="02010600030101010101" pitchFamily="2" charset="-122"/>
              </a:rPr>
              <a:t>下列对材料内容的理解</a:t>
            </a:r>
            <a:r>
              <a:rPr lang="zh-CN" altLang="en-US" sz="2800" b="1" dirty="0">
                <a:solidFill>
                  <a:srgbClr val="000000"/>
                </a:solidFill>
                <a:latin typeface="宋体" panose="02010600030101010101" pitchFamily="2" charset="-122"/>
              </a:rPr>
              <a:t>，</a:t>
            </a:r>
            <a:r>
              <a:rPr lang="zh-CN" altLang="zh-CN" sz="2800" b="1" dirty="0">
                <a:solidFill>
                  <a:srgbClr val="000000"/>
                </a:solidFill>
                <a:latin typeface="宋体" panose="02010600030101010101" pitchFamily="2" charset="-122"/>
              </a:rPr>
              <a:t>不正确的一项是（ </a:t>
            </a:r>
            <a:r>
              <a:rPr lang="en-US" altLang="zh-CN" sz="2800" b="1" dirty="0">
                <a:solidFill>
                  <a:srgbClr val="000000"/>
                </a:solidFill>
                <a:latin typeface="宋体" panose="02010600030101010101" pitchFamily="2" charset="-122"/>
              </a:rPr>
              <a:t> </a:t>
            </a:r>
            <a:r>
              <a:rPr lang="zh-CN" altLang="zh-CN" sz="2800" b="1" dirty="0">
                <a:solidFill>
                  <a:srgbClr val="000000"/>
                </a:solidFill>
                <a:latin typeface="宋体" panose="02010600030101010101" pitchFamily="2" charset="-122"/>
              </a:rPr>
              <a:t>）</a:t>
            </a:r>
          </a:p>
          <a:p>
            <a:r>
              <a:rPr lang="en-US" altLang="zh-CN" sz="2800" b="1" dirty="0">
                <a:solidFill>
                  <a:srgbClr val="000000"/>
                </a:solidFill>
                <a:latin typeface="楷体" panose="02010609060101010101" pitchFamily="49" charset="-122"/>
                <a:ea typeface="楷体" panose="02010609060101010101" pitchFamily="49" charset="-122"/>
              </a:rPr>
              <a:t>A.</a:t>
            </a:r>
            <a:r>
              <a:rPr lang="zh-CN" altLang="zh-CN" sz="2800" b="1" dirty="0">
                <a:solidFill>
                  <a:srgbClr val="000000"/>
                </a:solidFill>
                <a:latin typeface="楷体" panose="02010609060101010101" pitchFamily="49" charset="-122"/>
                <a:ea typeface="楷体" panose="02010609060101010101" pitchFamily="49" charset="-122"/>
              </a:rPr>
              <a:t>共享单车行业的两大巨头</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获得了两大集团的投资</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共完成了</a:t>
            </a:r>
            <a:r>
              <a:rPr lang="en-US" altLang="zh-CN" sz="2800" b="1" dirty="0">
                <a:solidFill>
                  <a:srgbClr val="000000"/>
                </a:solidFill>
                <a:latin typeface="楷体" panose="02010609060101010101" pitchFamily="49" charset="-122"/>
                <a:ea typeface="楷体" panose="02010609060101010101" pitchFamily="49" charset="-122"/>
              </a:rPr>
              <a:t>10</a:t>
            </a:r>
            <a:r>
              <a:rPr lang="zh-CN" altLang="zh-CN" sz="2800" b="1" dirty="0">
                <a:solidFill>
                  <a:srgbClr val="000000"/>
                </a:solidFill>
                <a:latin typeface="楷体" panose="02010609060101010101" pitchFamily="49" charset="-122"/>
                <a:ea typeface="楷体" panose="02010609060101010101" pitchFamily="49" charset="-122"/>
              </a:rPr>
              <a:t>亿多美元的融资。</a:t>
            </a:r>
          </a:p>
          <a:p>
            <a:r>
              <a:rPr lang="en-US" altLang="zh-CN" sz="2800" b="1" dirty="0">
                <a:solidFill>
                  <a:srgbClr val="000000"/>
                </a:solidFill>
                <a:latin typeface="楷体" panose="02010609060101010101" pitchFamily="49" charset="-122"/>
                <a:ea typeface="楷体" panose="02010609060101010101" pitchFamily="49" charset="-122"/>
              </a:rPr>
              <a:t>B.</a:t>
            </a:r>
            <a:r>
              <a:rPr lang="zh-CN" altLang="zh-CN" sz="2800" b="1" dirty="0">
                <a:solidFill>
                  <a:srgbClr val="000000"/>
                </a:solidFill>
                <a:latin typeface="楷体" panose="02010609060101010101" pitchFamily="49" charset="-122"/>
                <a:ea typeface="楷体" panose="02010609060101010101" pitchFamily="49" charset="-122"/>
              </a:rPr>
              <a:t>共享单车泡沫化是因为大量的资本涌入有限的市场</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争夺微薄的利润。</a:t>
            </a:r>
          </a:p>
          <a:p>
            <a:r>
              <a:rPr lang="it-IT" altLang="zh-CN" sz="2800" b="1" dirty="0">
                <a:solidFill>
                  <a:srgbClr val="000000"/>
                </a:solidFill>
                <a:latin typeface="楷体" panose="02010609060101010101" pitchFamily="49" charset="-122"/>
                <a:ea typeface="楷体" panose="02010609060101010101" pitchFamily="49" charset="-122"/>
              </a:rPr>
              <a:t>C.</a:t>
            </a:r>
            <a:r>
              <a:rPr lang="zh-CN" altLang="zh-CN" sz="2800" b="1" dirty="0">
                <a:solidFill>
                  <a:srgbClr val="000000"/>
                </a:solidFill>
                <a:latin typeface="楷体" panose="02010609060101010101" pitchFamily="49" charset="-122"/>
                <a:ea typeface="楷体" panose="02010609060101010101" pitchFamily="49" charset="-122"/>
              </a:rPr>
              <a:t>尽管面临诸多问题</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共享单车行业未来两年的市场</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仍然有巨大的增长空间。</a:t>
            </a:r>
          </a:p>
          <a:p>
            <a:r>
              <a:rPr lang="en-US" altLang="zh-CN" sz="2800" b="1" dirty="0">
                <a:solidFill>
                  <a:srgbClr val="000000"/>
                </a:solidFill>
                <a:latin typeface="楷体" panose="02010609060101010101" pitchFamily="49" charset="-122"/>
                <a:ea typeface="楷体" panose="02010609060101010101" pitchFamily="49" charset="-122"/>
              </a:rPr>
              <a:t>D.“</a:t>
            </a:r>
            <a:r>
              <a:rPr lang="zh-CN" altLang="zh-CN" sz="2800" b="1" dirty="0">
                <a:solidFill>
                  <a:srgbClr val="000000"/>
                </a:solidFill>
                <a:latin typeface="楷体" panose="02010609060101010101" pitchFamily="49" charset="-122"/>
                <a:ea typeface="楷体" panose="02010609060101010101" pitchFamily="49" charset="-122"/>
              </a:rPr>
              <a:t>享换机</a:t>
            </a:r>
            <a:r>
              <a:rPr lang="en-US" altLang="zh-CN" sz="2800" b="1" dirty="0">
                <a:solidFill>
                  <a:srgbClr val="000000"/>
                </a:solidFill>
                <a:latin typeface="楷体" panose="02010609060101010101" pitchFamily="49" charset="-122"/>
                <a:ea typeface="楷体" panose="02010609060101010101" pitchFamily="49" charset="-122"/>
              </a:rPr>
              <a:t>”</a:t>
            </a:r>
            <a:r>
              <a:rPr lang="ja-JP" altLang="zh-CN" sz="2800" b="1" dirty="0">
                <a:solidFill>
                  <a:srgbClr val="000000"/>
                </a:solidFill>
                <a:latin typeface="楷体" panose="02010609060101010101" pitchFamily="49" charset="-122"/>
                <a:ea typeface="楷体" panose="02010609060101010101" pitchFamily="49" charset="-122"/>
              </a:rPr>
              <a:t>以</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信用租赁</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模式进军共享手机领域</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宣布完成</a:t>
            </a:r>
            <a:r>
              <a:rPr lang="en-US" altLang="zh-CN" sz="2800" b="1" dirty="0">
                <a:solidFill>
                  <a:srgbClr val="000000"/>
                </a:solidFill>
                <a:latin typeface="楷体" panose="02010609060101010101" pitchFamily="49" charset="-122"/>
                <a:ea typeface="楷体" panose="02010609060101010101" pitchFamily="49" charset="-122"/>
              </a:rPr>
              <a:t>1</a:t>
            </a:r>
            <a:r>
              <a:rPr lang="zh-CN" altLang="zh-CN" sz="2800" b="1" dirty="0">
                <a:solidFill>
                  <a:srgbClr val="000000"/>
                </a:solidFill>
                <a:latin typeface="楷体" panose="02010609060101010101" pitchFamily="49" charset="-122"/>
                <a:ea typeface="楷体" panose="02010609060101010101" pitchFamily="49" charset="-122"/>
              </a:rPr>
              <a:t>亿多人民币的融资。</a:t>
            </a:r>
          </a:p>
        </p:txBody>
      </p:sp>
      <p:grpSp>
        <p:nvGrpSpPr>
          <p:cNvPr id="48131" name="组合 12">
            <a:extLst>
              <a:ext uri="{FF2B5EF4-FFF2-40B4-BE49-F238E27FC236}">
                <a16:creationId xmlns:a16="http://schemas.microsoft.com/office/drawing/2014/main" xmlns="" id="{1C949C99-8A88-424D-A68C-3AD531B02BF6}"/>
              </a:ext>
            </a:extLst>
          </p:cNvPr>
          <p:cNvGrpSpPr>
            <a:grpSpLocks/>
          </p:cNvGrpSpPr>
          <p:nvPr/>
        </p:nvGrpSpPr>
        <p:grpSpPr bwMode="auto">
          <a:xfrm>
            <a:off x="34925" y="-20638"/>
            <a:ext cx="2008188" cy="523876"/>
            <a:chOff x="70" y="-63"/>
            <a:chExt cx="3161" cy="824"/>
          </a:xfrm>
        </p:grpSpPr>
        <p:sp>
          <p:nvSpPr>
            <p:cNvPr id="48132" name="文本框 6">
              <a:extLst>
                <a:ext uri="{FF2B5EF4-FFF2-40B4-BE49-F238E27FC236}">
                  <a16:creationId xmlns:a16="http://schemas.microsoft.com/office/drawing/2014/main" xmlns="" id="{6F3B36FC-2D22-4B43-BD78-AA46F33D7994}"/>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a16="http://schemas.microsoft.com/office/drawing/2014/main" xmlns="" id="{C04EBA10-228C-48D6-B0B4-88466736B857}"/>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a16="http://schemas.microsoft.com/office/drawing/2014/main" xmlns="" id="{D4A0BABB-9A6D-471F-AA1D-6F5D3D212AAE}"/>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
            <a:extLst>
              <a:ext uri="{FF2B5EF4-FFF2-40B4-BE49-F238E27FC236}">
                <a16:creationId xmlns:a16="http://schemas.microsoft.com/office/drawing/2014/main" xmlns="" id="{F00ABE2A-30F9-4F72-BDBF-3C11E8C947D1}"/>
              </a:ext>
            </a:extLst>
          </p:cNvPr>
          <p:cNvSpPr>
            <a:spLocks noChangeArrowheads="1"/>
          </p:cNvSpPr>
          <p:nvPr/>
        </p:nvSpPr>
        <p:spPr bwMode="auto">
          <a:xfrm>
            <a:off x="611188" y="627063"/>
            <a:ext cx="820896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dirty="0">
                <a:solidFill>
                  <a:srgbClr val="000000"/>
                </a:solidFill>
                <a:latin typeface="宋体" panose="02010600030101010101" pitchFamily="2" charset="-122"/>
                <a:ea typeface="Arial Unicode MS" pitchFamily="34" charset="-122"/>
              </a:rPr>
              <a:t>2.</a:t>
            </a:r>
            <a:r>
              <a:rPr lang="zh-CN" altLang="en-US" sz="2800" b="1" dirty="0">
                <a:solidFill>
                  <a:srgbClr val="000000"/>
                </a:solidFill>
                <a:latin typeface="宋体" panose="02010600030101010101" pitchFamily="2" charset="-122"/>
              </a:rPr>
              <a:t>下列对材料内容的概括和分析，正确的两项是（   ）</a:t>
            </a:r>
            <a:r>
              <a:rPr lang="en-US" altLang="zh-CN" sz="2800" b="1" dirty="0">
                <a:solidFill>
                  <a:srgbClr val="000000"/>
                </a:solidFill>
                <a:latin typeface="宋体" panose="02010600030101010101" pitchFamily="2" charset="-122"/>
              </a:rPr>
              <a:t> </a:t>
            </a:r>
            <a:endParaRPr lang="zh-CN" altLang="en-US" sz="2800" b="1" dirty="0">
              <a:solidFill>
                <a:srgbClr val="000000"/>
              </a:solidFill>
              <a:latin typeface="宋体" panose="02010600030101010101" pitchFamily="2" charset="-122"/>
            </a:endParaRPr>
          </a:p>
          <a:p>
            <a:r>
              <a:rPr lang="en-US" altLang="zh-CN" sz="2800" b="1" dirty="0">
                <a:solidFill>
                  <a:srgbClr val="000000"/>
                </a:solidFill>
                <a:latin typeface="楷体" panose="02010609060101010101" pitchFamily="49" charset="-122"/>
                <a:ea typeface="楷体" panose="02010609060101010101" pitchFamily="49" charset="-122"/>
              </a:rPr>
              <a:t>A.</a:t>
            </a:r>
            <a:r>
              <a:rPr lang="zh-CN" altLang="en-US" sz="2800" b="1" dirty="0">
                <a:solidFill>
                  <a:srgbClr val="000000"/>
                </a:solidFill>
                <a:latin typeface="楷体" panose="02010609060101010101" pitchFamily="49" charset="-122"/>
                <a:ea typeface="楷体" panose="02010609060101010101" pitchFamily="49" charset="-122"/>
              </a:rPr>
              <a:t>小蓝单车面临的并不只是自身管理的问题，而是“信用租赁”模式下的共享本身还很不成熟。 </a:t>
            </a:r>
          </a:p>
          <a:p>
            <a:r>
              <a:rPr lang="en-US" altLang="zh-CN" sz="2800" b="1" dirty="0">
                <a:solidFill>
                  <a:srgbClr val="000000"/>
                </a:solidFill>
                <a:latin typeface="楷体" panose="02010609060101010101" pitchFamily="49" charset="-122"/>
                <a:ea typeface="楷体" panose="02010609060101010101" pitchFamily="49" charset="-122"/>
              </a:rPr>
              <a:t>B.</a:t>
            </a:r>
            <a:r>
              <a:rPr lang="zh-CN" altLang="en-US" sz="2800" b="1" dirty="0">
                <a:solidFill>
                  <a:srgbClr val="000000"/>
                </a:solidFill>
                <a:latin typeface="楷体" panose="02010609060101010101" pitchFamily="49" charset="-122"/>
                <a:ea typeface="楷体" panose="02010609060101010101" pitchFamily="49" charset="-122"/>
              </a:rPr>
              <a:t>即使小蓝单车等其他创业公司都能获得雄厚的资本支持，共享单车行业“洗牌”也在所难免。 </a:t>
            </a:r>
          </a:p>
          <a:p>
            <a:r>
              <a:rPr lang="it-IT" altLang="zh-CN" sz="2800" b="1" dirty="0">
                <a:solidFill>
                  <a:srgbClr val="000000"/>
                </a:solidFill>
                <a:latin typeface="楷体" panose="02010609060101010101" pitchFamily="49" charset="-122"/>
                <a:ea typeface="楷体" panose="02010609060101010101" pitchFamily="49" charset="-122"/>
              </a:rPr>
              <a:t>C.</a:t>
            </a:r>
            <a:r>
              <a:rPr lang="zh-CN" altLang="it-IT" sz="2800" b="1" dirty="0">
                <a:solidFill>
                  <a:srgbClr val="000000"/>
                </a:solidFill>
                <a:latin typeface="楷体" panose="02010609060101010101" pitchFamily="49" charset="-122"/>
                <a:ea typeface="楷体" panose="02010609060101010101" pitchFamily="49" charset="-122"/>
              </a:rPr>
              <a:t>针对共享单车企业不能注册专用存款账户情况</a:t>
            </a:r>
            <a:r>
              <a:rPr lang="zh-CN" altLang="en-US" sz="2800" b="1" dirty="0">
                <a:solidFill>
                  <a:srgbClr val="000000"/>
                </a:solidFill>
                <a:latin typeface="楷体" panose="02010609060101010101" pitchFamily="49" charset="-122"/>
                <a:ea typeface="楷体" panose="02010609060101010101" pitchFamily="49" charset="-122"/>
              </a:rPr>
              <a:t>，</a:t>
            </a:r>
            <a:r>
              <a:rPr lang="zh-CN" altLang="it-IT" sz="2800" b="1" dirty="0">
                <a:solidFill>
                  <a:srgbClr val="000000"/>
                </a:solidFill>
                <a:latin typeface="楷体" panose="02010609060101010101" pitchFamily="49" charset="-122"/>
                <a:ea typeface="楷体" panose="02010609060101010101" pitchFamily="49" charset="-122"/>
              </a:rPr>
              <a:t>交通部等十部门做出明文规定</a:t>
            </a:r>
            <a:r>
              <a:rPr lang="zh-CN" altLang="en-US" sz="2800" b="1" dirty="0">
                <a:solidFill>
                  <a:srgbClr val="000000"/>
                </a:solidFill>
                <a:latin typeface="楷体" panose="02010609060101010101" pitchFamily="49" charset="-122"/>
                <a:ea typeface="楷体" panose="02010609060101010101" pitchFamily="49" charset="-122"/>
              </a:rPr>
              <a:t>，以保障用户押金和预付金的安全。</a:t>
            </a:r>
          </a:p>
        </p:txBody>
      </p:sp>
      <p:grpSp>
        <p:nvGrpSpPr>
          <p:cNvPr id="49155" name="组合 12">
            <a:extLst>
              <a:ext uri="{FF2B5EF4-FFF2-40B4-BE49-F238E27FC236}">
                <a16:creationId xmlns:a16="http://schemas.microsoft.com/office/drawing/2014/main" xmlns="" id="{5D2FF6C6-3406-4008-B00C-BBBE3E44531A}"/>
              </a:ext>
            </a:extLst>
          </p:cNvPr>
          <p:cNvGrpSpPr>
            <a:grpSpLocks/>
          </p:cNvGrpSpPr>
          <p:nvPr/>
        </p:nvGrpSpPr>
        <p:grpSpPr bwMode="auto">
          <a:xfrm>
            <a:off x="34925" y="-20638"/>
            <a:ext cx="2008188" cy="523876"/>
            <a:chOff x="70" y="-63"/>
            <a:chExt cx="3161" cy="824"/>
          </a:xfrm>
        </p:grpSpPr>
        <p:sp>
          <p:nvSpPr>
            <p:cNvPr id="49156" name="文本框 6">
              <a:extLst>
                <a:ext uri="{FF2B5EF4-FFF2-40B4-BE49-F238E27FC236}">
                  <a16:creationId xmlns:a16="http://schemas.microsoft.com/office/drawing/2014/main" xmlns="" id="{A1E99EC4-3617-40A5-A5A5-1A6EA61B88FF}"/>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a16="http://schemas.microsoft.com/office/drawing/2014/main" xmlns="" id="{E9A99208-A3B1-4B8E-B4E7-CEFFA8DB09A9}"/>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a16="http://schemas.microsoft.com/office/drawing/2014/main" xmlns="" id="{ECAC21DA-DB95-453D-8D79-F72695D2C83C}"/>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矩形 1">
            <a:extLst>
              <a:ext uri="{FF2B5EF4-FFF2-40B4-BE49-F238E27FC236}">
                <a16:creationId xmlns:a16="http://schemas.microsoft.com/office/drawing/2014/main" xmlns="" id="{327E5139-4510-4972-B382-24A89EA415D0}"/>
              </a:ext>
            </a:extLst>
          </p:cNvPr>
          <p:cNvSpPr>
            <a:spLocks noChangeArrowheads="1"/>
          </p:cNvSpPr>
          <p:nvPr/>
        </p:nvSpPr>
        <p:spPr bwMode="auto">
          <a:xfrm>
            <a:off x="755650" y="801688"/>
            <a:ext cx="7777163"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dirty="0">
                <a:solidFill>
                  <a:srgbClr val="000000"/>
                </a:solidFill>
                <a:latin typeface="楷体" panose="02010609060101010101" pitchFamily="49" charset="-122"/>
                <a:ea typeface="楷体" panose="02010609060101010101" pitchFamily="49" charset="-122"/>
              </a:rPr>
              <a:t>D.</a:t>
            </a:r>
            <a:r>
              <a:rPr lang="zh-CN" altLang="en-US" sz="2800" b="1" dirty="0">
                <a:solidFill>
                  <a:srgbClr val="000000"/>
                </a:solidFill>
                <a:latin typeface="楷体" panose="02010609060101010101" pitchFamily="49" charset="-122"/>
                <a:ea typeface="楷体" panose="02010609060101010101" pitchFamily="49" charset="-122"/>
              </a:rPr>
              <a:t>调查中，共享单车企业都不提“专用账户”，因为他们只能选择一般存款账户，而无法注册专用账户。</a:t>
            </a:r>
            <a:endParaRPr lang="en-US" altLang="zh-CN" sz="2800" b="1" dirty="0">
              <a:solidFill>
                <a:srgbClr val="000000"/>
              </a:solidFill>
              <a:latin typeface="楷体" panose="02010609060101010101" pitchFamily="49" charset="-122"/>
              <a:ea typeface="楷体" panose="02010609060101010101" pitchFamily="49" charset="-122"/>
            </a:endParaRPr>
          </a:p>
          <a:p>
            <a:endParaRPr lang="zh-CN" altLang="en-US" sz="2800" b="1" dirty="0">
              <a:solidFill>
                <a:srgbClr val="000000"/>
              </a:solidFill>
              <a:latin typeface="楷体" panose="02010609060101010101" pitchFamily="49" charset="-122"/>
              <a:ea typeface="楷体" panose="02010609060101010101" pitchFamily="49" charset="-122"/>
            </a:endParaRPr>
          </a:p>
          <a:p>
            <a:r>
              <a:rPr lang="en-US" altLang="zh-CN" sz="2800" b="1" dirty="0">
                <a:solidFill>
                  <a:srgbClr val="000000"/>
                </a:solidFill>
                <a:latin typeface="楷体" panose="02010609060101010101" pitchFamily="49" charset="-122"/>
                <a:ea typeface="楷体" panose="02010609060101010101" pitchFamily="49" charset="-122"/>
              </a:rPr>
              <a:t>E.</a:t>
            </a:r>
            <a:r>
              <a:rPr lang="zh-CN" altLang="en-US" sz="2800" b="1" dirty="0">
                <a:solidFill>
                  <a:srgbClr val="000000"/>
                </a:solidFill>
                <a:latin typeface="楷体" panose="02010609060101010101" pitchFamily="49" charset="-122"/>
                <a:ea typeface="楷体" panose="02010609060101010101" pitchFamily="49" charset="-122"/>
              </a:rPr>
              <a:t>解决了共享单车行业发展中遭遇到的问题，就可以保障“共享手机”这个行业的顺利发展。</a:t>
            </a:r>
          </a:p>
        </p:txBody>
      </p:sp>
      <p:grpSp>
        <p:nvGrpSpPr>
          <p:cNvPr id="50179" name="组合 12">
            <a:extLst>
              <a:ext uri="{FF2B5EF4-FFF2-40B4-BE49-F238E27FC236}">
                <a16:creationId xmlns:a16="http://schemas.microsoft.com/office/drawing/2014/main" xmlns="" id="{A3807E88-3306-4D2B-89FB-0A525436A776}"/>
              </a:ext>
            </a:extLst>
          </p:cNvPr>
          <p:cNvGrpSpPr>
            <a:grpSpLocks/>
          </p:cNvGrpSpPr>
          <p:nvPr/>
        </p:nvGrpSpPr>
        <p:grpSpPr bwMode="auto">
          <a:xfrm>
            <a:off x="34925" y="-20638"/>
            <a:ext cx="2008188" cy="523876"/>
            <a:chOff x="70" y="-63"/>
            <a:chExt cx="3161" cy="824"/>
          </a:xfrm>
        </p:grpSpPr>
        <p:sp>
          <p:nvSpPr>
            <p:cNvPr id="50180" name="文本框 6">
              <a:extLst>
                <a:ext uri="{FF2B5EF4-FFF2-40B4-BE49-F238E27FC236}">
                  <a16:creationId xmlns:a16="http://schemas.microsoft.com/office/drawing/2014/main" xmlns="" id="{B53DB5CF-6BC5-449A-B28B-B38AE8956543}"/>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a16="http://schemas.microsoft.com/office/drawing/2014/main" xmlns="" id="{9B499214-DCBE-4EBF-9D8A-C3D81936D3BC}"/>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EE838185-3A1C-4E3F-873A-C1C6FC412207}"/>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矩形 4">
            <a:extLst>
              <a:ext uri="{FF2B5EF4-FFF2-40B4-BE49-F238E27FC236}">
                <a16:creationId xmlns:a16="http://schemas.microsoft.com/office/drawing/2014/main" xmlns="" id="{139247CC-41AC-4B08-9EBD-3D9ADE77757A}"/>
              </a:ext>
            </a:extLst>
          </p:cNvPr>
          <p:cNvSpPr>
            <a:spLocks noChangeArrowheads="1"/>
          </p:cNvSpPr>
          <p:nvPr/>
        </p:nvSpPr>
        <p:spPr bwMode="auto">
          <a:xfrm>
            <a:off x="684213" y="1276350"/>
            <a:ext cx="79914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800" b="1" dirty="0">
                <a:solidFill>
                  <a:srgbClr val="000000"/>
                </a:solidFill>
                <a:latin typeface="宋体" panose="02010600030101010101" pitchFamily="2" charset="-122"/>
              </a:rPr>
              <a:t>3.</a:t>
            </a:r>
            <a:r>
              <a:rPr lang="zh-CN" altLang="zh-CN" sz="2800" b="1" dirty="0">
                <a:solidFill>
                  <a:srgbClr val="000000"/>
                </a:solidFill>
                <a:latin typeface="宋体" panose="02010600030101010101" pitchFamily="2" charset="-122"/>
              </a:rPr>
              <a:t>根据上述材料</a:t>
            </a:r>
            <a:r>
              <a:rPr lang="zh-CN" altLang="en-US" sz="2800" b="1" dirty="0">
                <a:solidFill>
                  <a:srgbClr val="000000"/>
                </a:solidFill>
                <a:latin typeface="宋体" panose="02010600030101010101" pitchFamily="2" charset="-122"/>
              </a:rPr>
              <a:t>，</a:t>
            </a:r>
            <a:r>
              <a:rPr lang="zh-CN" altLang="zh-CN" sz="2800" b="1" dirty="0">
                <a:solidFill>
                  <a:srgbClr val="000000"/>
                </a:solidFill>
                <a:latin typeface="宋体" panose="02010600030101010101" pitchFamily="2" charset="-122"/>
              </a:rPr>
              <a:t>你觉得怎么做才能有效推动共享单车行业的健康发展</a:t>
            </a:r>
            <a:r>
              <a:rPr lang="zh-CN" altLang="en-US" sz="2800" b="1" dirty="0">
                <a:solidFill>
                  <a:srgbClr val="000000"/>
                </a:solidFill>
                <a:latin typeface="宋体" panose="02010600030101010101" pitchFamily="2" charset="-122"/>
              </a:rPr>
              <a:t>？</a:t>
            </a:r>
          </a:p>
        </p:txBody>
      </p:sp>
      <p:grpSp>
        <p:nvGrpSpPr>
          <p:cNvPr id="51203" name="组合 12">
            <a:extLst>
              <a:ext uri="{FF2B5EF4-FFF2-40B4-BE49-F238E27FC236}">
                <a16:creationId xmlns:a16="http://schemas.microsoft.com/office/drawing/2014/main" xmlns="" id="{7C1D436A-35B6-4C0F-8A6D-11D9F03D8C9A}"/>
              </a:ext>
            </a:extLst>
          </p:cNvPr>
          <p:cNvGrpSpPr>
            <a:grpSpLocks/>
          </p:cNvGrpSpPr>
          <p:nvPr/>
        </p:nvGrpSpPr>
        <p:grpSpPr bwMode="auto">
          <a:xfrm>
            <a:off x="34925" y="-20638"/>
            <a:ext cx="2008188" cy="523876"/>
            <a:chOff x="70" y="-63"/>
            <a:chExt cx="3161" cy="824"/>
          </a:xfrm>
        </p:grpSpPr>
        <p:sp>
          <p:nvSpPr>
            <p:cNvPr id="51204" name="文本框 6">
              <a:extLst>
                <a:ext uri="{FF2B5EF4-FFF2-40B4-BE49-F238E27FC236}">
                  <a16:creationId xmlns:a16="http://schemas.microsoft.com/office/drawing/2014/main" xmlns="" id="{D5AF4D5D-C638-4979-8154-8C18DEDCD491}"/>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a16="http://schemas.microsoft.com/office/drawing/2014/main" xmlns="" id="{2E493C7E-2F74-4A52-A087-A36060CB0F6E}"/>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a16="http://schemas.microsoft.com/office/drawing/2014/main" xmlns="" id="{E23DBBF7-338B-4E13-BEEA-860D5240ACEE}"/>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矩形 1">
            <a:extLst>
              <a:ext uri="{FF2B5EF4-FFF2-40B4-BE49-F238E27FC236}">
                <a16:creationId xmlns:a16="http://schemas.microsoft.com/office/drawing/2014/main" xmlns="" id="{E6C8C892-0EE9-4F6C-8083-10BCA902DF80}"/>
              </a:ext>
            </a:extLst>
          </p:cNvPr>
          <p:cNvSpPr>
            <a:spLocks noChangeArrowheads="1"/>
          </p:cNvSpPr>
          <p:nvPr/>
        </p:nvSpPr>
        <p:spPr bwMode="auto">
          <a:xfrm>
            <a:off x="396875" y="987425"/>
            <a:ext cx="84963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dirty="0">
                <a:latin typeface="楷体" panose="02010609060101010101" pitchFamily="49" charset="-122"/>
                <a:ea typeface="楷体" panose="02010609060101010101" pitchFamily="49" charset="-122"/>
              </a:rPr>
              <a:t>1.</a:t>
            </a:r>
            <a:r>
              <a:rPr lang="en-US" altLang="zh-CN" sz="2800" b="1" dirty="0">
                <a:solidFill>
                  <a:srgbClr val="000000"/>
                </a:solidFill>
                <a:latin typeface="楷体" panose="02010609060101010101" pitchFamily="49" charset="-122"/>
                <a:ea typeface="楷体" panose="02010609060101010101" pitchFamily="49" charset="-122"/>
              </a:rPr>
              <a:t>A</a:t>
            </a:r>
          </a:p>
          <a:p>
            <a:r>
              <a:rPr lang="zh-CN" altLang="en-US" sz="2800" b="1" dirty="0">
                <a:solidFill>
                  <a:srgbClr val="0000FF"/>
                </a:solidFill>
                <a:latin typeface="黑体" panose="02010609060101010101" pitchFamily="49" charset="-122"/>
                <a:ea typeface="黑体" panose="02010609060101010101" pitchFamily="49" charset="-122"/>
              </a:rPr>
              <a:t>解析：</a:t>
            </a:r>
            <a:r>
              <a:rPr lang="zh-TW" altLang="zh-CN" sz="2800" b="1" dirty="0">
                <a:solidFill>
                  <a:srgbClr val="000000"/>
                </a:solidFill>
                <a:latin typeface="楷体" panose="02010609060101010101" pitchFamily="49" charset="-122"/>
                <a:ea typeface="楷体" panose="02010609060101010101" pitchFamily="49" charset="-122"/>
              </a:rPr>
              <a:t>原文是</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他们分别获得了腾讯控股、阿里巴巴集团的投资</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已各自完成逾</a:t>
            </a:r>
            <a:r>
              <a:rPr lang="en-US" altLang="zh-CN" sz="2800" b="1" dirty="0">
                <a:solidFill>
                  <a:srgbClr val="000000"/>
                </a:solidFill>
                <a:latin typeface="楷体" panose="02010609060101010101" pitchFamily="49" charset="-122"/>
                <a:ea typeface="楷体" panose="02010609060101010101" pitchFamily="49" charset="-122"/>
              </a:rPr>
              <a:t>10</a:t>
            </a:r>
            <a:r>
              <a:rPr lang="zh-CN" altLang="zh-CN" sz="2800" b="1" dirty="0">
                <a:solidFill>
                  <a:srgbClr val="000000"/>
                </a:solidFill>
                <a:latin typeface="楷体" panose="02010609060101010101" pitchFamily="49" charset="-122"/>
                <a:ea typeface="楷体" panose="02010609060101010101" pitchFamily="49" charset="-122"/>
              </a:rPr>
              <a:t>亿美元融资</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各自完成逾</a:t>
            </a:r>
            <a:r>
              <a:rPr lang="en-US" altLang="zh-CN" sz="2800" b="1" dirty="0">
                <a:solidFill>
                  <a:srgbClr val="000000"/>
                </a:solidFill>
                <a:latin typeface="楷体" panose="02010609060101010101" pitchFamily="49" charset="-122"/>
                <a:ea typeface="楷体" panose="02010609060101010101" pitchFamily="49" charset="-122"/>
              </a:rPr>
              <a:t>10</a:t>
            </a:r>
            <a:r>
              <a:rPr lang="zh-CN" altLang="zh-CN" sz="2800" b="1" dirty="0">
                <a:solidFill>
                  <a:srgbClr val="000000"/>
                </a:solidFill>
                <a:latin typeface="楷体" panose="02010609060101010101" pitchFamily="49" charset="-122"/>
                <a:ea typeface="楷体" panose="02010609060101010101" pitchFamily="49" charset="-122"/>
              </a:rPr>
              <a:t>亿美元</a:t>
            </a:r>
            <a:r>
              <a:rPr lang="en-US" altLang="zh-CN" sz="2800" b="1" dirty="0">
                <a:solidFill>
                  <a:srgbClr val="000000"/>
                </a:solidFill>
                <a:latin typeface="楷体" panose="02010609060101010101" pitchFamily="49" charset="-122"/>
                <a:ea typeface="楷体" panose="02010609060101010101" pitchFamily="49" charset="-122"/>
              </a:rPr>
              <a:t>”</a:t>
            </a:r>
            <a:r>
              <a:rPr lang="zh-TW" altLang="zh-CN" sz="2800" b="1" dirty="0">
                <a:solidFill>
                  <a:srgbClr val="000000"/>
                </a:solidFill>
                <a:latin typeface="楷体" panose="02010609060101010101" pitchFamily="49" charset="-122"/>
                <a:ea typeface="楷体" panose="02010609060101010101" pitchFamily="49" charset="-122"/>
              </a:rPr>
              <a:t>而不是</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总共</a:t>
            </a:r>
            <a:r>
              <a:rPr lang="en-US" altLang="zh-CN" sz="2800" b="1" dirty="0">
                <a:solidFill>
                  <a:srgbClr val="000000"/>
                </a:solidFill>
                <a:latin typeface="楷体" panose="02010609060101010101" pitchFamily="49" charset="-122"/>
                <a:ea typeface="楷体" panose="02010609060101010101" pitchFamily="49" charset="-122"/>
              </a:rPr>
              <a:t>10</a:t>
            </a:r>
            <a:r>
              <a:rPr lang="zh-CN" altLang="zh-CN" sz="2800" b="1" dirty="0">
                <a:solidFill>
                  <a:srgbClr val="000000"/>
                </a:solidFill>
                <a:latin typeface="楷体" panose="02010609060101010101" pitchFamily="49" charset="-122"/>
                <a:ea typeface="楷体" panose="02010609060101010101" pitchFamily="49" charset="-122"/>
              </a:rPr>
              <a:t>亿多美元</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a:t>
            </a:r>
            <a:endParaRPr lang="zh-CN" altLang="zh-CN" sz="2800" b="1" dirty="0">
              <a:solidFill>
                <a:srgbClr val="0000FF"/>
              </a:solidFill>
              <a:latin typeface="楷体" panose="02010609060101010101" pitchFamily="49" charset="-122"/>
              <a:ea typeface="楷体" panose="02010609060101010101" pitchFamily="49" charset="-122"/>
            </a:endParaRPr>
          </a:p>
          <a:p>
            <a:r>
              <a:rPr lang="en-US" altLang="zh-CN" sz="2800" b="1" dirty="0">
                <a:latin typeface="楷体" panose="02010609060101010101" pitchFamily="49" charset="-122"/>
                <a:ea typeface="楷体" panose="02010609060101010101" pitchFamily="49" charset="-122"/>
              </a:rPr>
              <a:t>2.</a:t>
            </a:r>
            <a:r>
              <a:rPr lang="en-US" altLang="zh-CN" sz="2800" b="1" dirty="0">
                <a:solidFill>
                  <a:srgbClr val="000000"/>
                </a:solidFill>
                <a:latin typeface="楷体" panose="02010609060101010101" pitchFamily="49" charset="-122"/>
                <a:ea typeface="楷体" panose="02010609060101010101" pitchFamily="49" charset="-122"/>
              </a:rPr>
              <a:t>B、D</a:t>
            </a:r>
          </a:p>
          <a:p>
            <a:r>
              <a:rPr lang="zh-CN" altLang="en-US" sz="2800" b="1" dirty="0">
                <a:solidFill>
                  <a:srgbClr val="0000FF"/>
                </a:solidFill>
                <a:latin typeface="黑体" panose="02010609060101010101" pitchFamily="49" charset="-122"/>
                <a:ea typeface="黑体" panose="02010609060101010101" pitchFamily="49" charset="-122"/>
              </a:rPr>
              <a:t>解析：</a:t>
            </a:r>
            <a:r>
              <a:rPr lang="en-US" altLang="zh-CN" sz="2800" b="1" dirty="0">
                <a:solidFill>
                  <a:srgbClr val="000000"/>
                </a:solidFill>
                <a:latin typeface="楷体" panose="02010609060101010101" pitchFamily="49" charset="-122"/>
                <a:ea typeface="楷体" panose="02010609060101010101" pitchFamily="49" charset="-122"/>
              </a:rPr>
              <a:t>A</a:t>
            </a:r>
            <a:r>
              <a:rPr lang="zh-CN" altLang="zh-CN" sz="2800" b="1" dirty="0">
                <a:solidFill>
                  <a:srgbClr val="000000"/>
                </a:solidFill>
                <a:latin typeface="楷体" panose="02010609060101010101" pitchFamily="49" charset="-122"/>
                <a:ea typeface="楷体" panose="02010609060101010101" pitchFamily="49" charset="-122"/>
              </a:rPr>
              <a:t>项</a:t>
            </a:r>
            <a:r>
              <a:rPr lang="zh-CN" altLang="en-US" sz="2800" b="1" dirty="0">
                <a:solidFill>
                  <a:srgbClr val="000000"/>
                </a:solidFill>
                <a:latin typeface="楷体" panose="02010609060101010101" pitchFamily="49" charset="-122"/>
                <a:ea typeface="楷体" panose="02010609060101010101" pitchFamily="49" charset="-122"/>
              </a:rPr>
              <a:t>，</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信用租赁</a:t>
            </a:r>
            <a:r>
              <a:rPr lang="en-US" altLang="zh-CN" sz="2800" b="1" dirty="0">
                <a:solidFill>
                  <a:srgbClr val="000000"/>
                </a:solidFill>
                <a:latin typeface="楷体" panose="02010609060101010101" pitchFamily="49" charset="-122"/>
                <a:ea typeface="楷体" panose="02010609060101010101" pitchFamily="49" charset="-122"/>
              </a:rPr>
              <a:t>”</a:t>
            </a:r>
            <a:r>
              <a:rPr lang="zh-TW" altLang="zh-CN" sz="2800" b="1" dirty="0">
                <a:solidFill>
                  <a:srgbClr val="000000"/>
                </a:solidFill>
                <a:latin typeface="楷体" panose="02010609060101010101" pitchFamily="49" charset="-122"/>
                <a:ea typeface="楷体" panose="02010609060101010101" pitchFamily="49" charset="-122"/>
              </a:rPr>
              <a:t>是材料三</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共享手机</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领域出现的新的</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共享模式</a:t>
            </a:r>
            <a:r>
              <a:rPr lang="en-US" altLang="zh-CN" sz="2800" b="1" dirty="0">
                <a:solidFill>
                  <a:srgbClr val="000000"/>
                </a:solidFill>
                <a:latin typeface="楷体" panose="02010609060101010101" pitchFamily="49" charset="-122"/>
                <a:ea typeface="楷体" panose="02010609060101010101" pitchFamily="49" charset="-122"/>
              </a:rPr>
              <a:t>”；C</a:t>
            </a:r>
            <a:r>
              <a:rPr lang="zh-CN" altLang="zh-CN" sz="2800" b="1" dirty="0">
                <a:solidFill>
                  <a:srgbClr val="000000"/>
                </a:solidFill>
                <a:latin typeface="楷体" panose="02010609060101010101" pitchFamily="49" charset="-122"/>
                <a:ea typeface="楷体" panose="02010609060101010101" pitchFamily="49" charset="-122"/>
              </a:rPr>
              <a:t>项</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《指导意见》只是</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明确规定需要对共享单车用户的押金、预付金</a:t>
            </a:r>
            <a:r>
              <a:rPr lang="zh-CN" altLang="en-US" sz="2800" b="1" dirty="0">
                <a:solidFill>
                  <a:srgbClr val="000000"/>
                </a:solidFill>
                <a:latin typeface="楷体" panose="02010609060101010101" pitchFamily="49" charset="-122"/>
                <a:ea typeface="楷体" panose="02010609060101010101" pitchFamily="49" charset="-122"/>
              </a:rPr>
              <a:t>建</a:t>
            </a:r>
            <a:endParaRPr lang="zh-CN" altLang="zh-CN" sz="2600" b="1" dirty="0">
              <a:solidFill>
                <a:srgbClr val="0000FF"/>
              </a:solidFill>
              <a:latin typeface="楷体" panose="02010609060101010101" pitchFamily="49" charset="-122"/>
              <a:ea typeface="楷体" panose="02010609060101010101" pitchFamily="49" charset="-122"/>
            </a:endParaRPr>
          </a:p>
        </p:txBody>
      </p:sp>
      <p:sp>
        <p:nvSpPr>
          <p:cNvPr id="52227" name="TextBox 2">
            <a:extLst>
              <a:ext uri="{FF2B5EF4-FFF2-40B4-BE49-F238E27FC236}">
                <a16:creationId xmlns:a16="http://schemas.microsoft.com/office/drawing/2014/main" xmlns="" id="{B4E0EFB8-6C25-49E2-8131-ADAA65240A26}"/>
              </a:ext>
            </a:extLst>
          </p:cNvPr>
          <p:cNvSpPr txBox="1">
            <a:spLocks noChangeArrowheads="1"/>
          </p:cNvSpPr>
          <p:nvPr/>
        </p:nvSpPr>
        <p:spPr bwMode="auto">
          <a:xfrm>
            <a:off x="468313" y="503238"/>
            <a:ext cx="187166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600" b="1" dirty="0">
                <a:solidFill>
                  <a:srgbClr val="FF0000"/>
                </a:solidFill>
                <a:latin typeface="黑体" panose="02010609060101010101" pitchFamily="49" charset="-122"/>
                <a:ea typeface="黑体" panose="02010609060101010101" pitchFamily="49" charset="-122"/>
              </a:rPr>
              <a:t>参考答案</a:t>
            </a:r>
            <a:r>
              <a:rPr lang="en-US" altLang="zh-CN" sz="2600" b="1" dirty="0">
                <a:solidFill>
                  <a:srgbClr val="FF0000"/>
                </a:solidFill>
                <a:latin typeface="黑体" panose="02010609060101010101" pitchFamily="49" charset="-122"/>
                <a:ea typeface="黑体" panose="02010609060101010101" pitchFamily="49" charset="-122"/>
              </a:rPr>
              <a:t>:</a:t>
            </a:r>
            <a:endParaRPr lang="zh-CN" altLang="en-US" sz="2600" b="1" dirty="0">
              <a:solidFill>
                <a:srgbClr val="FF0000"/>
              </a:solidFill>
              <a:latin typeface="黑体" panose="02010609060101010101" pitchFamily="49" charset="-122"/>
              <a:ea typeface="黑体" panose="02010609060101010101" pitchFamily="49" charset="-122"/>
            </a:endParaRPr>
          </a:p>
        </p:txBody>
      </p:sp>
      <p:grpSp>
        <p:nvGrpSpPr>
          <p:cNvPr id="52228" name="组合 12">
            <a:extLst>
              <a:ext uri="{FF2B5EF4-FFF2-40B4-BE49-F238E27FC236}">
                <a16:creationId xmlns:a16="http://schemas.microsoft.com/office/drawing/2014/main" xmlns="" id="{5F91905F-6969-41E2-A77C-EA81B76DD345}"/>
              </a:ext>
            </a:extLst>
          </p:cNvPr>
          <p:cNvGrpSpPr>
            <a:grpSpLocks/>
          </p:cNvGrpSpPr>
          <p:nvPr/>
        </p:nvGrpSpPr>
        <p:grpSpPr bwMode="auto">
          <a:xfrm>
            <a:off x="34925" y="-20638"/>
            <a:ext cx="2008188" cy="523876"/>
            <a:chOff x="70" y="-63"/>
            <a:chExt cx="3161" cy="824"/>
          </a:xfrm>
        </p:grpSpPr>
        <p:sp>
          <p:nvSpPr>
            <p:cNvPr id="52229" name="文本框 6">
              <a:extLst>
                <a:ext uri="{FF2B5EF4-FFF2-40B4-BE49-F238E27FC236}">
                  <a16:creationId xmlns:a16="http://schemas.microsoft.com/office/drawing/2014/main" xmlns="" id="{5542847F-16D8-490C-9E80-E10F74233DB5}"/>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9" name="直线连接符 9">
              <a:extLst>
                <a:ext uri="{FF2B5EF4-FFF2-40B4-BE49-F238E27FC236}">
                  <a16:creationId xmlns:a16="http://schemas.microsoft.com/office/drawing/2014/main" xmlns="" id="{8BB01E38-4AE5-4E4A-BDB9-CA0BE5F7FCE5}"/>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16:creationId xmlns:a16="http://schemas.microsoft.com/office/drawing/2014/main" xmlns="" id="{4594E524-957C-4C4E-9105-D4630F0B0F15}"/>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70D3AF3-1342-4F79-A3DB-056F9850977A}"/>
              </a:ext>
            </a:extLst>
          </p:cNvPr>
          <p:cNvSpPr>
            <a:spLocks noChangeArrowheads="1"/>
          </p:cNvSpPr>
          <p:nvPr/>
        </p:nvSpPr>
        <p:spPr bwMode="auto">
          <a:xfrm>
            <a:off x="539750" y="771525"/>
            <a:ext cx="82804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800" b="1" dirty="0">
                <a:solidFill>
                  <a:srgbClr val="000000"/>
                </a:solidFill>
                <a:latin typeface="楷体" panose="02010609060101010101" pitchFamily="49" charset="-122"/>
                <a:ea typeface="楷体" panose="02010609060101010101" pitchFamily="49" charset="-122"/>
              </a:rPr>
              <a:t>立专用账户</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并未涉及共享单车企业没有相关的法律、法规或者政府有关部门的文件而无法注册专用账户的问题；</a:t>
            </a:r>
            <a:r>
              <a:rPr lang="en-US" altLang="zh-CN" sz="2800" b="1" dirty="0">
                <a:solidFill>
                  <a:srgbClr val="000000"/>
                </a:solidFill>
                <a:latin typeface="楷体" panose="02010609060101010101" pitchFamily="49" charset="-122"/>
                <a:ea typeface="楷体" panose="02010609060101010101" pitchFamily="49" charset="-122"/>
              </a:rPr>
              <a:t>E</a:t>
            </a:r>
            <a:r>
              <a:rPr lang="zh-CN" altLang="zh-CN" sz="2800" b="1" dirty="0">
                <a:solidFill>
                  <a:srgbClr val="000000"/>
                </a:solidFill>
                <a:latin typeface="楷体" panose="02010609060101010101" pitchFamily="49" charset="-122"/>
                <a:ea typeface="楷体" panose="02010609060101010101" pitchFamily="49" charset="-122"/>
              </a:rPr>
              <a:t>项</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论断绝对化</a:t>
            </a:r>
            <a:r>
              <a:rPr lang="zh-CN" altLang="en-US"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比如材料三提到的</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信息安全及隐私问题</a:t>
            </a:r>
            <a:r>
              <a:rPr lang="en-US" altLang="zh-CN" sz="2800" b="1" dirty="0">
                <a:solidFill>
                  <a:srgbClr val="000000"/>
                </a:solidFill>
                <a:latin typeface="楷体" panose="02010609060101010101" pitchFamily="49" charset="-122"/>
                <a:ea typeface="楷体" panose="02010609060101010101" pitchFamily="49" charset="-122"/>
              </a:rPr>
              <a:t>”</a:t>
            </a:r>
            <a:r>
              <a:rPr lang="zh-CN" altLang="zh-CN" sz="2800" b="1" dirty="0">
                <a:solidFill>
                  <a:srgbClr val="000000"/>
                </a:solidFill>
                <a:latin typeface="楷体" panose="02010609060101010101" pitchFamily="49" charset="-122"/>
                <a:ea typeface="楷体" panose="02010609060101010101" pitchFamily="49" charset="-122"/>
              </a:rPr>
              <a:t>都需要面对和解决。</a:t>
            </a:r>
            <a:endParaRPr lang="zh-CN" altLang="zh-CN" sz="2800" b="1" dirty="0">
              <a:solidFill>
                <a:srgbClr val="0000FF"/>
              </a:solidFill>
              <a:latin typeface="楷体" panose="02010609060101010101" pitchFamily="49" charset="-122"/>
              <a:ea typeface="楷体" panose="02010609060101010101" pitchFamily="49" charset="-122"/>
            </a:endParaRPr>
          </a:p>
          <a:p>
            <a:r>
              <a:rPr lang="en-US" altLang="zh-CN" sz="2600" b="1" dirty="0">
                <a:latin typeface="楷体" panose="02010609060101010101" pitchFamily="49" charset="-122"/>
                <a:ea typeface="楷体" panose="02010609060101010101" pitchFamily="49" charset="-122"/>
              </a:rPr>
              <a:t>3.</a:t>
            </a:r>
            <a:r>
              <a:rPr lang="en-US" altLang="zh-CN" sz="2600" b="1" dirty="0">
                <a:solidFill>
                  <a:srgbClr val="000000"/>
                </a:solidFill>
                <a:latin typeface="楷体" panose="02010609060101010101" pitchFamily="49" charset="-122"/>
                <a:ea typeface="楷体" panose="02010609060101010101" pitchFamily="49" charset="-122"/>
              </a:rPr>
              <a:t>①</a:t>
            </a:r>
            <a:r>
              <a:rPr lang="zh-CN" altLang="zh-CN" sz="2600" b="1" dirty="0">
                <a:solidFill>
                  <a:srgbClr val="000000"/>
                </a:solidFill>
                <a:latin typeface="楷体" panose="02010609060101010101" pitchFamily="49" charset="-122"/>
                <a:ea typeface="楷体" panose="02010609060101010101" pitchFamily="49" charset="-122"/>
              </a:rPr>
              <a:t>共享单车企业加强自身管理；</a:t>
            </a:r>
            <a:r>
              <a:rPr lang="en-US" altLang="zh-CN" sz="2600" b="1" dirty="0">
                <a:solidFill>
                  <a:srgbClr val="000000"/>
                </a:solidFill>
                <a:latin typeface="楷体" panose="02010609060101010101" pitchFamily="49" charset="-122"/>
                <a:ea typeface="楷体" panose="02010609060101010101" pitchFamily="49" charset="-122"/>
              </a:rPr>
              <a:t>②</a:t>
            </a:r>
            <a:r>
              <a:rPr lang="zh-CN" altLang="zh-CN" sz="2600" b="1" dirty="0">
                <a:solidFill>
                  <a:srgbClr val="000000"/>
                </a:solidFill>
                <a:latin typeface="楷体" panose="02010609060101010101" pitchFamily="49" charset="-122"/>
                <a:ea typeface="楷体" panose="02010609060101010101" pitchFamily="49" charset="-122"/>
              </a:rPr>
              <a:t>共享单车企业有序竞争；</a:t>
            </a:r>
            <a:r>
              <a:rPr lang="en-US" altLang="zh-CN" sz="2600" b="1" dirty="0">
                <a:solidFill>
                  <a:srgbClr val="000000"/>
                </a:solidFill>
                <a:latin typeface="楷体" panose="02010609060101010101" pitchFamily="49" charset="-122"/>
                <a:ea typeface="楷体" panose="02010609060101010101" pitchFamily="49" charset="-122"/>
              </a:rPr>
              <a:t>③</a:t>
            </a:r>
            <a:r>
              <a:rPr lang="zh-CN" altLang="zh-CN" sz="2600" b="1" dirty="0">
                <a:solidFill>
                  <a:srgbClr val="000000"/>
                </a:solidFill>
                <a:latin typeface="楷体" panose="02010609060101010101" pitchFamily="49" charset="-122"/>
                <a:ea typeface="楷体" panose="02010609060101010101" pitchFamily="49" charset="-122"/>
              </a:rPr>
              <a:t>政府有关部门要提供法律法规等政策支持；</a:t>
            </a:r>
            <a:endParaRPr lang="en-US" altLang="zh-CN" sz="2600" b="1" dirty="0">
              <a:solidFill>
                <a:srgbClr val="000000"/>
              </a:solidFill>
              <a:latin typeface="楷体" panose="02010609060101010101" pitchFamily="49" charset="-122"/>
              <a:ea typeface="楷体" panose="02010609060101010101" pitchFamily="49" charset="-122"/>
            </a:endParaRPr>
          </a:p>
          <a:p>
            <a:r>
              <a:rPr lang="en-US" altLang="zh-CN" sz="2600" b="1" dirty="0">
                <a:solidFill>
                  <a:srgbClr val="000000"/>
                </a:solidFill>
                <a:latin typeface="楷体" panose="02010609060101010101" pitchFamily="49" charset="-122"/>
                <a:ea typeface="楷体" panose="02010609060101010101" pitchFamily="49" charset="-122"/>
              </a:rPr>
              <a:t>④</a:t>
            </a:r>
            <a:r>
              <a:rPr lang="zh-CN" altLang="zh-CN" sz="2600" b="1" dirty="0">
                <a:solidFill>
                  <a:srgbClr val="000000"/>
                </a:solidFill>
                <a:latin typeface="楷体" panose="02010609060101010101" pitchFamily="49" charset="-122"/>
                <a:ea typeface="楷体" panose="02010609060101010101" pitchFamily="49" charset="-122"/>
              </a:rPr>
              <a:t>共享单车用户素质要提高；</a:t>
            </a:r>
            <a:r>
              <a:rPr lang="en-US" altLang="zh-CN" sz="2600" b="1" dirty="0">
                <a:solidFill>
                  <a:srgbClr val="000000"/>
                </a:solidFill>
                <a:latin typeface="楷体" panose="02010609060101010101" pitchFamily="49" charset="-122"/>
                <a:ea typeface="楷体" panose="02010609060101010101" pitchFamily="49" charset="-122"/>
              </a:rPr>
              <a:t>⑤</a:t>
            </a:r>
            <a:r>
              <a:rPr lang="zh-CN" altLang="zh-CN" sz="2600" b="1" dirty="0">
                <a:solidFill>
                  <a:srgbClr val="000000"/>
                </a:solidFill>
                <a:latin typeface="楷体" panose="02010609060101010101" pitchFamily="49" charset="-122"/>
                <a:ea typeface="楷体" panose="02010609060101010101" pitchFamily="49" charset="-122"/>
              </a:rPr>
              <a:t>控制增速和规模</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避免严重过剩和无序竞争。</a:t>
            </a:r>
          </a:p>
        </p:txBody>
      </p:sp>
      <p:grpSp>
        <p:nvGrpSpPr>
          <p:cNvPr id="53251" name="组合 12">
            <a:extLst>
              <a:ext uri="{FF2B5EF4-FFF2-40B4-BE49-F238E27FC236}">
                <a16:creationId xmlns:a16="http://schemas.microsoft.com/office/drawing/2014/main" xmlns="" id="{BB631454-118C-427F-835B-DC7F98BCD536}"/>
              </a:ext>
            </a:extLst>
          </p:cNvPr>
          <p:cNvGrpSpPr>
            <a:grpSpLocks/>
          </p:cNvGrpSpPr>
          <p:nvPr/>
        </p:nvGrpSpPr>
        <p:grpSpPr bwMode="auto">
          <a:xfrm>
            <a:off x="34925" y="-20638"/>
            <a:ext cx="2008188" cy="523876"/>
            <a:chOff x="70" y="-63"/>
            <a:chExt cx="3161" cy="824"/>
          </a:xfrm>
        </p:grpSpPr>
        <p:sp>
          <p:nvSpPr>
            <p:cNvPr id="53252" name="文本框 6">
              <a:extLst>
                <a:ext uri="{FF2B5EF4-FFF2-40B4-BE49-F238E27FC236}">
                  <a16:creationId xmlns:a16="http://schemas.microsoft.com/office/drawing/2014/main" xmlns="" id="{A77854D8-7F74-427E-BB18-AE08D1EF7F55}"/>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a:extLst>
                <a:ext uri="{FF2B5EF4-FFF2-40B4-BE49-F238E27FC236}">
                  <a16:creationId xmlns:a16="http://schemas.microsoft.com/office/drawing/2014/main" xmlns="" id="{EC5E73F1-55E4-4ADC-B8C3-B83242A23A6D}"/>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22E7D327-ECAF-4AB5-910C-49CBC85A9696}"/>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a:extLst>
              <a:ext uri="{FF2B5EF4-FFF2-40B4-BE49-F238E27FC236}">
                <a16:creationId xmlns:a16="http://schemas.microsoft.com/office/drawing/2014/main" xmlns="" id="{533B3218-AC27-44D0-8190-76EA3A1EEF21}"/>
              </a:ext>
            </a:extLst>
          </p:cNvPr>
          <p:cNvSpPr txBox="1">
            <a:spLocks noChangeArrowheads="1"/>
          </p:cNvSpPr>
          <p:nvPr/>
        </p:nvSpPr>
        <p:spPr bwMode="auto">
          <a:xfrm>
            <a:off x="395288" y="987425"/>
            <a:ext cx="8424862" cy="319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2800" b="1" dirty="0">
                <a:latin typeface="楷体" panose="02010609060101010101" pitchFamily="49" charset="-122"/>
                <a:ea typeface="楷体" panose="02010609060101010101" pitchFamily="49" charset="-122"/>
              </a:rPr>
              <a:t>1.</a:t>
            </a:r>
            <a:r>
              <a:rPr lang="zh-CN" altLang="zh-CN" sz="2800" b="1" dirty="0">
                <a:latin typeface="楷体" panose="02010609060101010101" pitchFamily="49" charset="-122"/>
                <a:ea typeface="楷体" panose="02010609060101010101" pitchFamily="49" charset="-122"/>
              </a:rPr>
              <a:t>了解新闻的有关知识</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培养学生阅读新闻的能力。</a:t>
            </a:r>
          </a:p>
          <a:p>
            <a:pPr>
              <a:lnSpc>
                <a:spcPct val="120000"/>
              </a:lnSpc>
            </a:pPr>
            <a:r>
              <a:rPr lang="en-US" altLang="zh-CN" sz="2800" b="1" dirty="0">
                <a:latin typeface="楷体" panose="02010609060101010101" pitchFamily="49" charset="-122"/>
                <a:ea typeface="楷体" panose="02010609060101010101" pitchFamily="49" charset="-122"/>
              </a:rPr>
              <a:t>2.</a:t>
            </a:r>
            <a:r>
              <a:rPr lang="zh-CN" altLang="zh-CN" sz="2800" b="1" dirty="0">
                <a:latin typeface="楷体" panose="02010609060101010101" pitchFamily="49" charset="-122"/>
                <a:ea typeface="楷体" panose="02010609060101010101" pitchFamily="49" charset="-122"/>
              </a:rPr>
              <a:t>能根据新闻的结构理清课文的内容和层次。</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重点</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a:p>
            <a:pPr>
              <a:lnSpc>
                <a:spcPct val="120000"/>
              </a:lnSpc>
            </a:pPr>
            <a:r>
              <a:rPr lang="en-US" altLang="zh-CN" sz="2800" b="1" dirty="0">
                <a:latin typeface="楷体" panose="02010609060101010101" pitchFamily="49" charset="-122"/>
                <a:ea typeface="楷体" panose="02010609060101010101" pitchFamily="49" charset="-122"/>
              </a:rPr>
              <a:t>3.</a:t>
            </a:r>
            <a:r>
              <a:rPr lang="zh-CN" altLang="zh-CN" sz="2800" b="1" dirty="0">
                <a:latin typeface="楷体" panose="02010609060101010101" pitchFamily="49" charset="-122"/>
                <a:ea typeface="楷体" panose="02010609060101010101" pitchFamily="49" charset="-122"/>
              </a:rPr>
              <a:t>认真阅读课文</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培养学生快速、准确获取信息的能力。</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难点</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a:p>
            <a:pPr>
              <a:lnSpc>
                <a:spcPct val="120000"/>
              </a:lnSpc>
            </a:pPr>
            <a:r>
              <a:rPr lang="en-US" altLang="zh-CN" sz="2800" b="1" dirty="0">
                <a:latin typeface="楷体" panose="02010609060101010101" pitchFamily="49" charset="-122"/>
                <a:ea typeface="楷体" panose="02010609060101010101" pitchFamily="49" charset="-122"/>
              </a:rPr>
              <a:t>4.</a:t>
            </a:r>
            <a:r>
              <a:rPr lang="zh-CN" altLang="zh-CN" sz="2800" b="1" dirty="0">
                <a:latin typeface="楷体" panose="02010609060101010101" pitchFamily="49" charset="-122"/>
                <a:ea typeface="楷体" panose="02010609060101010101" pitchFamily="49" charset="-122"/>
              </a:rPr>
              <a:t>养成阅读新闻的习惯</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关注社会生活和时代变迁。</a:t>
            </a:r>
            <a:r>
              <a:rPr lang="zh-CN" altLang="en-US" sz="2800" b="1" dirty="0">
                <a:solidFill>
                  <a:srgbClr val="FF0000"/>
                </a:solidFill>
                <a:latin typeface="楷体" panose="02010609060101010101" pitchFamily="49" charset="-122"/>
                <a:ea typeface="楷体" panose="02010609060101010101" pitchFamily="49" charset="-122"/>
              </a:rPr>
              <a:t>（素养）</a:t>
            </a:r>
            <a:endParaRPr lang="zh-CN" altLang="zh-CN" sz="2800" b="1" dirty="0">
              <a:solidFill>
                <a:srgbClr val="FF0000"/>
              </a:solidFill>
              <a:latin typeface="楷体" panose="02010609060101010101" pitchFamily="49" charset="-122"/>
              <a:ea typeface="楷体" panose="02010609060101010101" pitchFamily="49" charset="-122"/>
            </a:endParaRPr>
          </a:p>
        </p:txBody>
      </p:sp>
      <p:grpSp>
        <p:nvGrpSpPr>
          <p:cNvPr id="7171" name="组合 11">
            <a:extLst>
              <a:ext uri="{FF2B5EF4-FFF2-40B4-BE49-F238E27FC236}">
                <a16:creationId xmlns:a16="http://schemas.microsoft.com/office/drawing/2014/main" xmlns="" id="{658267CE-E9C5-4AA8-B5A0-5BC860B7DF43}"/>
              </a:ext>
            </a:extLst>
          </p:cNvPr>
          <p:cNvGrpSpPr>
            <a:grpSpLocks/>
          </p:cNvGrpSpPr>
          <p:nvPr/>
        </p:nvGrpSpPr>
        <p:grpSpPr bwMode="auto">
          <a:xfrm>
            <a:off x="-4763" y="-20638"/>
            <a:ext cx="2006601" cy="523876"/>
            <a:chOff x="70" y="-63"/>
            <a:chExt cx="3161" cy="824"/>
          </a:xfrm>
        </p:grpSpPr>
        <p:sp>
          <p:nvSpPr>
            <p:cNvPr id="7172" name="文本框 6">
              <a:extLst>
                <a:ext uri="{FF2B5EF4-FFF2-40B4-BE49-F238E27FC236}">
                  <a16:creationId xmlns:a16="http://schemas.microsoft.com/office/drawing/2014/main" xmlns="" id="{993E0452-8B25-472D-B978-A463AE5A36CC}"/>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学习目标</a:t>
              </a:r>
            </a:p>
          </p:txBody>
        </p:sp>
        <p:cxnSp>
          <p:nvCxnSpPr>
            <p:cNvPr id="10" name="直线连接符 9">
              <a:extLst>
                <a:ext uri="{FF2B5EF4-FFF2-40B4-BE49-F238E27FC236}">
                  <a16:creationId xmlns:a16="http://schemas.microsoft.com/office/drawing/2014/main" xmlns="" id="{A71F3B1B-D220-456D-9747-299CD1CB118F}"/>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a16="http://schemas.microsoft.com/office/drawing/2014/main" xmlns="" id="{9C676BC2-57FD-4A23-89AF-AEA325D29313}"/>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8">
            <a:extLst>
              <a:ext uri="{FF2B5EF4-FFF2-40B4-BE49-F238E27FC236}">
                <a16:creationId xmlns:a16="http://schemas.microsoft.com/office/drawing/2014/main" xmlns="" id="{E066567F-B42E-46D1-A24A-9AAE82CCEA29}"/>
              </a:ext>
            </a:extLst>
          </p:cNvPr>
          <p:cNvSpPr>
            <a:spLocks noChangeArrowheads="1"/>
          </p:cNvSpPr>
          <p:nvPr/>
        </p:nvSpPr>
        <p:spPr bwMode="auto">
          <a:xfrm>
            <a:off x="466725" y="627063"/>
            <a:ext cx="8281988"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556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dirty="0">
                <a:latin typeface="宋体" panose="02010600030101010101" pitchFamily="2" charset="-122"/>
              </a:rPr>
              <a:t>  </a:t>
            </a:r>
            <a:r>
              <a:rPr lang="zh-CN" altLang="zh-CN" sz="2800" b="1" dirty="0">
                <a:latin typeface="宋体" panose="02010600030101010101" pitchFamily="2" charset="-122"/>
              </a:rPr>
              <a:t>阅读同学们的对话</a:t>
            </a:r>
            <a:r>
              <a:rPr lang="zh-CN" altLang="en-US" sz="2800" b="1" dirty="0">
                <a:latin typeface="宋体" panose="02010600030101010101" pitchFamily="2" charset="-122"/>
              </a:rPr>
              <a:t>，</a:t>
            </a:r>
            <a:r>
              <a:rPr lang="zh-CN" altLang="zh-CN" sz="2800" b="1" dirty="0">
                <a:latin typeface="宋体" panose="02010600030101010101" pitchFamily="2" charset="-122"/>
              </a:rPr>
              <a:t>提取整合相关信息</a:t>
            </a:r>
            <a:r>
              <a:rPr lang="zh-CN" altLang="en-US" sz="2800" b="1" dirty="0">
                <a:latin typeface="宋体" panose="02010600030101010101" pitchFamily="2" charset="-122"/>
              </a:rPr>
              <a:t>，</a:t>
            </a:r>
            <a:r>
              <a:rPr lang="zh-CN" altLang="zh-CN" sz="2800" b="1" dirty="0">
                <a:latin typeface="宋体" panose="02010600030101010101" pitchFamily="2" charset="-122"/>
              </a:rPr>
              <a:t>合理安排写作顺序</a:t>
            </a:r>
            <a:r>
              <a:rPr lang="zh-CN" altLang="en-US" sz="2800" b="1" dirty="0">
                <a:latin typeface="宋体" panose="02010600030101010101" pitchFamily="2" charset="-122"/>
              </a:rPr>
              <a:t>，</a:t>
            </a:r>
            <a:r>
              <a:rPr lang="zh-CN" altLang="zh-CN" sz="2800" b="1" dirty="0">
                <a:latin typeface="宋体" panose="02010600030101010101" pitchFamily="2" charset="-122"/>
              </a:rPr>
              <a:t>自拟标题</a:t>
            </a:r>
            <a:r>
              <a:rPr lang="zh-CN" altLang="en-US" sz="2800" b="1" dirty="0">
                <a:latin typeface="宋体" panose="02010600030101010101" pitchFamily="2" charset="-122"/>
              </a:rPr>
              <a:t>，</a:t>
            </a:r>
            <a:r>
              <a:rPr lang="zh-CN" altLang="zh-CN" sz="2800" b="1" dirty="0">
                <a:latin typeface="宋体" panose="02010600030101010101" pitchFamily="2" charset="-122"/>
              </a:rPr>
              <a:t>简单介绍书法节的有关情况</a:t>
            </a:r>
            <a:r>
              <a:rPr lang="zh-CN" altLang="en-US" sz="2800" b="1" dirty="0">
                <a:latin typeface="宋体" panose="02010600030101010101" pitchFamily="2" charset="-122"/>
              </a:rPr>
              <a:t>，写一则消息</a:t>
            </a:r>
            <a:r>
              <a:rPr lang="zh-CN" altLang="zh-CN" sz="2800" b="1" dirty="0">
                <a:latin typeface="宋体" panose="02010600030101010101" pitchFamily="2" charset="-122"/>
              </a:rPr>
              <a:t>。</a:t>
            </a:r>
            <a:r>
              <a:rPr lang="en-US" altLang="zh-CN" sz="2800" b="1" dirty="0">
                <a:latin typeface="宋体" panose="02010600030101010101" pitchFamily="2" charset="-122"/>
              </a:rPr>
              <a:t>(150</a:t>
            </a:r>
            <a:r>
              <a:rPr lang="zh-CN" altLang="en-US" sz="2800" b="1" dirty="0">
                <a:latin typeface="宋体" panose="02010600030101010101" pitchFamily="2" charset="-122"/>
              </a:rPr>
              <a:t>字左右</a:t>
            </a:r>
            <a:r>
              <a:rPr lang="en-US" altLang="zh-CN" sz="2800" b="1" dirty="0">
                <a:latin typeface="宋体" panose="02010600030101010101" pitchFamily="2" charset="-122"/>
              </a:rPr>
              <a:t>)</a:t>
            </a:r>
            <a:r>
              <a:rPr lang="en-US" altLang="zh-CN" sz="2800" b="1" dirty="0">
                <a:latin typeface="楷体" panose="02010609060101010101" pitchFamily="49" charset="-122"/>
                <a:ea typeface="楷体" panose="02010609060101010101" pitchFamily="49" charset="-122"/>
              </a:rPr>
              <a:t/>
            </a:r>
            <a:br>
              <a:rPr lang="en-US" altLang="zh-CN" sz="2800" b="1" dirty="0">
                <a:latin typeface="楷体" panose="02010609060101010101" pitchFamily="49" charset="-122"/>
                <a:ea typeface="楷体" panose="02010609060101010101" pitchFamily="49" charset="-122"/>
              </a:rPr>
            </a:br>
            <a:r>
              <a:rPr lang="zh-CN" altLang="en-US" sz="2800" b="1" dirty="0">
                <a:solidFill>
                  <a:srgbClr val="FF0000"/>
                </a:solidFill>
                <a:latin typeface="楷体" panose="02010609060101010101" pitchFamily="49" charset="-122"/>
                <a:ea typeface="楷体" panose="02010609060101010101" pitchFamily="49" charset="-122"/>
              </a:rPr>
              <a:t>甲：</a:t>
            </a:r>
            <a:r>
              <a:rPr lang="zh-CN" altLang="en-US" sz="2800" b="1" dirty="0">
                <a:latin typeface="楷体" panose="02010609060101010101" pitchFamily="49" charset="-122"/>
                <a:ea typeface="楷体" panose="02010609060101010101" pitchFamily="49" charset="-122"/>
              </a:rPr>
              <a:t>听说董其昌、郑板桥、齐白石、徐悲鸿、启功的作品来到临沂啦</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书圣文化节期间会在临沂市美术馆展出。临沂人有眼福啦</a:t>
            </a:r>
            <a:r>
              <a:rPr lang="en-US" altLang="zh-CN" sz="2800" b="1" dirty="0">
                <a:latin typeface="楷体" panose="02010609060101010101" pitchFamily="49" charset="-122"/>
                <a:ea typeface="楷体" panose="02010609060101010101" pitchFamily="49" charset="-122"/>
              </a:rPr>
              <a:t>!</a:t>
            </a:r>
            <a:br>
              <a:rPr lang="en-US" altLang="zh-CN" sz="2800" b="1" dirty="0">
                <a:latin typeface="楷体" panose="02010609060101010101" pitchFamily="49" charset="-122"/>
                <a:ea typeface="楷体" panose="02010609060101010101" pitchFamily="49" charset="-122"/>
              </a:rPr>
            </a:br>
            <a:r>
              <a:rPr lang="zh-CN" altLang="en-US" sz="2800" b="1" dirty="0">
                <a:solidFill>
                  <a:srgbClr val="FF0000"/>
                </a:solidFill>
                <a:latin typeface="楷体" panose="02010609060101010101" pitchFamily="49" charset="-122"/>
                <a:ea typeface="楷体" panose="02010609060101010101" pitchFamily="49" charset="-122"/>
              </a:rPr>
              <a:t>乙：</a:t>
            </a:r>
            <a:r>
              <a:rPr lang="zh-CN" altLang="en-US" sz="2800" b="1" dirty="0">
                <a:latin typeface="楷体" panose="02010609060101010101" pitchFamily="49" charset="-122"/>
                <a:ea typeface="楷体" panose="02010609060101010101" pitchFamily="49" charset="-122"/>
              </a:rPr>
              <a:t>是呀，书圣文化节已经是第</a:t>
            </a:r>
            <a:r>
              <a:rPr lang="en-US" altLang="zh-CN" sz="2800" b="1" dirty="0">
                <a:latin typeface="楷体" panose="02010609060101010101" pitchFamily="49" charset="-122"/>
                <a:ea typeface="楷体" panose="02010609060101010101" pitchFamily="49" charset="-122"/>
              </a:rPr>
              <a:t>15</a:t>
            </a:r>
            <a:r>
              <a:rPr lang="zh-CN" altLang="en-US" sz="2800" b="1" dirty="0">
                <a:latin typeface="楷体" panose="02010609060101010101" pitchFamily="49" charset="-122"/>
                <a:ea typeface="楷体" panose="02010609060101010101" pitchFamily="49" charset="-122"/>
              </a:rPr>
              <a:t>届了。</a:t>
            </a:r>
            <a:br>
              <a:rPr lang="zh-CN" altLang="en-US" sz="2800" b="1" dirty="0">
                <a:latin typeface="楷体" panose="02010609060101010101" pitchFamily="49" charset="-122"/>
                <a:ea typeface="楷体" panose="02010609060101010101" pitchFamily="49" charset="-122"/>
              </a:rPr>
            </a:br>
            <a:r>
              <a:rPr lang="zh-CN" altLang="en-US" sz="2800" b="1" dirty="0">
                <a:solidFill>
                  <a:srgbClr val="FF0000"/>
                </a:solidFill>
                <a:latin typeface="楷体" panose="02010609060101010101" pitchFamily="49" charset="-122"/>
                <a:ea typeface="楷体" panose="02010609060101010101" pitchFamily="49" charset="-122"/>
              </a:rPr>
              <a:t>丙：</a:t>
            </a:r>
            <a:r>
              <a:rPr lang="zh-CN" altLang="en-US" sz="2800" b="1" dirty="0">
                <a:latin typeface="楷体" panose="02010609060101010101" pitchFamily="49" charset="-122"/>
                <a:ea typeface="楷体" panose="02010609060101010101" pitchFamily="49" charset="-122"/>
              </a:rPr>
              <a:t>还有“盛唐风骨”颜真卿爱国精神与书法艺术研讨会呢。</a:t>
            </a:r>
            <a:endParaRPr lang="en-US" altLang="zh-CN" sz="2800" b="1" dirty="0">
              <a:latin typeface="楷体" panose="02010609060101010101" pitchFamily="49" charset="-122"/>
              <a:ea typeface="楷体" panose="02010609060101010101" pitchFamily="49" charset="-122"/>
            </a:endParaRPr>
          </a:p>
        </p:txBody>
      </p:sp>
      <p:grpSp>
        <p:nvGrpSpPr>
          <p:cNvPr id="54275" name="组合 8">
            <a:extLst>
              <a:ext uri="{FF2B5EF4-FFF2-40B4-BE49-F238E27FC236}">
                <a16:creationId xmlns:a16="http://schemas.microsoft.com/office/drawing/2014/main" xmlns="" id="{E77E0697-3BCD-4784-872A-ED207EC2AB5B}"/>
              </a:ext>
            </a:extLst>
          </p:cNvPr>
          <p:cNvGrpSpPr>
            <a:grpSpLocks/>
          </p:cNvGrpSpPr>
          <p:nvPr/>
        </p:nvGrpSpPr>
        <p:grpSpPr bwMode="auto">
          <a:xfrm>
            <a:off x="34925" y="-20638"/>
            <a:ext cx="2008188" cy="523876"/>
            <a:chOff x="70" y="-63"/>
            <a:chExt cx="3161" cy="824"/>
          </a:xfrm>
        </p:grpSpPr>
        <p:sp>
          <p:nvSpPr>
            <p:cNvPr id="54276" name="文本框 6">
              <a:extLst>
                <a:ext uri="{FF2B5EF4-FFF2-40B4-BE49-F238E27FC236}">
                  <a16:creationId xmlns:a16="http://schemas.microsoft.com/office/drawing/2014/main" xmlns="" id="{1049F502-FFD9-4015-BA4A-74DAF089BD25}"/>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课下作业</a:t>
              </a:r>
            </a:p>
          </p:txBody>
        </p:sp>
        <p:cxnSp>
          <p:nvCxnSpPr>
            <p:cNvPr id="9" name="直线连接符 9">
              <a:extLst>
                <a:ext uri="{FF2B5EF4-FFF2-40B4-BE49-F238E27FC236}">
                  <a16:creationId xmlns:a16="http://schemas.microsoft.com/office/drawing/2014/main" xmlns="" id="{01605E5D-807B-466F-9CD2-E133B67BE68E}"/>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16:creationId xmlns:a16="http://schemas.microsoft.com/office/drawing/2014/main" xmlns="" id="{10AA1883-3BF0-4518-84AE-0FC285BD635A}"/>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矩形 1">
            <a:extLst>
              <a:ext uri="{FF2B5EF4-FFF2-40B4-BE49-F238E27FC236}">
                <a16:creationId xmlns:a16="http://schemas.microsoft.com/office/drawing/2014/main" xmlns="" id="{76C3C3BA-83DD-43E6-839B-71CEF64A6DE3}"/>
              </a:ext>
            </a:extLst>
          </p:cNvPr>
          <p:cNvSpPr>
            <a:spLocks noChangeArrowheads="1"/>
          </p:cNvSpPr>
          <p:nvPr/>
        </p:nvSpPr>
        <p:spPr bwMode="auto">
          <a:xfrm>
            <a:off x="755650" y="627063"/>
            <a:ext cx="7848600"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乙：</a:t>
            </a:r>
            <a:r>
              <a:rPr lang="zh-CN" altLang="en-US" sz="2800" b="1" dirty="0">
                <a:solidFill>
                  <a:srgbClr val="000000"/>
                </a:solidFill>
                <a:latin typeface="楷体" panose="02010609060101010101" pitchFamily="49" charset="-122"/>
                <a:ea typeface="楷体" panose="02010609060101010101" pitchFamily="49" charset="-122"/>
              </a:rPr>
              <a:t>是的。书圣文化节秉承“抓高端打造品牌，抓惠民服务群众，抓市场繁荣产业，抓积淀传承文脉”的理念举办</a:t>
            </a:r>
            <a:r>
              <a:rPr lang="en-US" altLang="zh-CN" sz="2800" b="1" dirty="0">
                <a:solidFill>
                  <a:srgbClr val="000000"/>
                </a:solidFill>
                <a:latin typeface="楷体" panose="02010609060101010101" pitchFamily="49" charset="-122"/>
                <a:ea typeface="楷体" panose="02010609060101010101" pitchFamily="49" charset="-122"/>
              </a:rPr>
              <a:t>23</a:t>
            </a:r>
            <a:r>
              <a:rPr lang="zh-CN" altLang="en-US" sz="2800" b="1" dirty="0">
                <a:solidFill>
                  <a:srgbClr val="000000"/>
                </a:solidFill>
                <a:latin typeface="楷体" panose="02010609060101010101" pitchFamily="49" charset="-122"/>
                <a:ea typeface="楷体" panose="02010609060101010101" pitchFamily="49" charset="-122"/>
              </a:rPr>
              <a:t>项活动。</a:t>
            </a:r>
            <a:br>
              <a:rPr lang="zh-CN" altLang="en-US" sz="2800" b="1" dirty="0">
                <a:solidFill>
                  <a:srgbClr val="000000"/>
                </a:solidFill>
                <a:latin typeface="楷体" panose="02010609060101010101" pitchFamily="49" charset="-122"/>
                <a:ea typeface="楷体" panose="02010609060101010101" pitchFamily="49" charset="-122"/>
              </a:rPr>
            </a:br>
            <a:r>
              <a:rPr lang="zh-CN" altLang="en-US" sz="2800" b="1" dirty="0">
                <a:solidFill>
                  <a:srgbClr val="FF0000"/>
                </a:solidFill>
                <a:latin typeface="楷体" panose="02010609060101010101" pitchFamily="49" charset="-122"/>
                <a:ea typeface="楷体" panose="02010609060101010101" pitchFamily="49" charset="-122"/>
              </a:rPr>
              <a:t>甲：</a:t>
            </a:r>
            <a:r>
              <a:rPr lang="zh-CN" altLang="en-US" sz="2800" b="1" dirty="0">
                <a:solidFill>
                  <a:srgbClr val="000000"/>
                </a:solidFill>
                <a:latin typeface="楷体" panose="02010609060101010101" pitchFamily="49" charset="-122"/>
                <a:ea typeface="楷体" panose="02010609060101010101" pitchFamily="49" charset="-122"/>
              </a:rPr>
              <a:t>据说这次书圣文化节是为了纪念书圣王羲之诞辰</a:t>
            </a:r>
            <a:r>
              <a:rPr lang="en-US" altLang="zh-CN" sz="2800" b="1" dirty="0">
                <a:solidFill>
                  <a:srgbClr val="000000"/>
                </a:solidFill>
                <a:latin typeface="楷体" panose="02010609060101010101" pitchFamily="49" charset="-122"/>
                <a:ea typeface="楷体" panose="02010609060101010101" pitchFamily="49" charset="-122"/>
              </a:rPr>
              <a:t>1714</a:t>
            </a:r>
            <a:r>
              <a:rPr lang="zh-CN" altLang="en-US" sz="2800" b="1" dirty="0">
                <a:solidFill>
                  <a:srgbClr val="000000"/>
                </a:solidFill>
                <a:latin typeface="楷体" panose="02010609060101010101" pitchFamily="49" charset="-122"/>
                <a:ea typeface="楷体" panose="02010609060101010101" pitchFamily="49" charset="-122"/>
              </a:rPr>
              <a:t>周年，传承弘扬中华优秀传统文化。</a:t>
            </a:r>
            <a:br>
              <a:rPr lang="zh-CN" altLang="en-US" sz="2800" b="1" dirty="0">
                <a:solidFill>
                  <a:srgbClr val="000000"/>
                </a:solidFill>
                <a:latin typeface="楷体" panose="02010609060101010101" pitchFamily="49" charset="-122"/>
                <a:ea typeface="楷体" panose="02010609060101010101" pitchFamily="49" charset="-122"/>
              </a:rPr>
            </a:br>
            <a:r>
              <a:rPr lang="zh-CN" altLang="en-US" sz="2800" b="1" dirty="0">
                <a:solidFill>
                  <a:srgbClr val="FF0000"/>
                </a:solidFill>
                <a:latin typeface="楷体" panose="02010609060101010101" pitchFamily="49" charset="-122"/>
                <a:ea typeface="楷体" panose="02010609060101010101" pitchFamily="49" charset="-122"/>
              </a:rPr>
              <a:t>丁：</a:t>
            </a:r>
            <a:r>
              <a:rPr lang="zh-CN" altLang="en-US" sz="2800" b="1" dirty="0">
                <a:solidFill>
                  <a:srgbClr val="000000"/>
                </a:solidFill>
                <a:latin typeface="楷体" panose="02010609060101010101" pitchFamily="49" charset="-122"/>
                <a:ea typeface="楷体" panose="02010609060101010101" pitchFamily="49" charset="-122"/>
              </a:rPr>
              <a:t>书圣文化节什么时候开幕？在哪里开幕呀？我想去看看。</a:t>
            </a:r>
            <a:br>
              <a:rPr lang="zh-CN" altLang="en-US" sz="2800" b="1" dirty="0">
                <a:solidFill>
                  <a:srgbClr val="000000"/>
                </a:solidFill>
                <a:latin typeface="楷体" panose="02010609060101010101" pitchFamily="49" charset="-122"/>
                <a:ea typeface="楷体" panose="02010609060101010101" pitchFamily="49" charset="-122"/>
              </a:rPr>
            </a:br>
            <a:r>
              <a:rPr lang="zh-CN" altLang="en-US" sz="2800" b="1" dirty="0">
                <a:solidFill>
                  <a:srgbClr val="FF0000"/>
                </a:solidFill>
                <a:latin typeface="楷体" panose="02010609060101010101" pitchFamily="49" charset="-122"/>
                <a:ea typeface="楷体" panose="02010609060101010101" pitchFamily="49" charset="-122"/>
              </a:rPr>
              <a:t>乙：</a:t>
            </a:r>
            <a:r>
              <a:rPr lang="zh-CN" altLang="en-US" sz="2800" b="1" dirty="0">
                <a:solidFill>
                  <a:srgbClr val="000000"/>
                </a:solidFill>
                <a:latin typeface="楷体" panose="02010609060101010101" pitchFamily="49" charset="-122"/>
                <a:ea typeface="楷体" panose="02010609060101010101" pitchFamily="49" charset="-122"/>
              </a:rPr>
              <a:t>已经举行过开幕式了。</a:t>
            </a:r>
            <a:r>
              <a:rPr lang="en-US" altLang="zh-CN" sz="2800" b="1" dirty="0">
                <a:solidFill>
                  <a:srgbClr val="000000"/>
                </a:solidFill>
                <a:latin typeface="楷体" panose="02010609060101010101" pitchFamily="49" charset="-122"/>
                <a:ea typeface="楷体" panose="02010609060101010101" pitchFamily="49" charset="-122"/>
              </a:rPr>
              <a:t>9</a:t>
            </a:r>
            <a:r>
              <a:rPr lang="zh-CN" altLang="en-US" sz="2800" b="1" dirty="0">
                <a:solidFill>
                  <a:srgbClr val="000000"/>
                </a:solidFill>
                <a:latin typeface="楷体" panose="02010609060101010101" pitchFamily="49" charset="-122"/>
                <a:ea typeface="楷体" panose="02010609060101010101" pitchFamily="49" charset="-122"/>
              </a:rPr>
              <a:t>月</a:t>
            </a:r>
            <a:r>
              <a:rPr lang="en-US" altLang="zh-CN" sz="2800" b="1" dirty="0">
                <a:solidFill>
                  <a:srgbClr val="000000"/>
                </a:solidFill>
                <a:latin typeface="楷体" panose="02010609060101010101" pitchFamily="49" charset="-122"/>
                <a:ea typeface="楷体" panose="02010609060101010101" pitchFamily="49" charset="-122"/>
              </a:rPr>
              <a:t>4</a:t>
            </a:r>
            <a:r>
              <a:rPr lang="zh-CN" altLang="en-US" sz="2800" b="1" dirty="0">
                <a:solidFill>
                  <a:srgbClr val="000000"/>
                </a:solidFill>
                <a:latin typeface="楷体" panose="02010609060101010101" pitchFamily="49" charset="-122"/>
                <a:ea typeface="楷体" panose="02010609060101010101" pitchFamily="49" charset="-122"/>
              </a:rPr>
              <a:t>日呀，就在临沂市美术馆。你不知道吗？</a:t>
            </a:r>
            <a:endParaRPr lang="en-US" altLang="zh-CN" sz="2800" b="1" dirty="0">
              <a:solidFill>
                <a:srgbClr val="000000"/>
              </a:solidFill>
              <a:latin typeface="楷体" panose="02010609060101010101" pitchFamily="49" charset="-122"/>
              <a:ea typeface="楷体" panose="02010609060101010101" pitchFamily="49" charset="-122"/>
            </a:endParaRPr>
          </a:p>
        </p:txBody>
      </p:sp>
      <p:grpSp>
        <p:nvGrpSpPr>
          <p:cNvPr id="55299" name="组合 8">
            <a:extLst>
              <a:ext uri="{FF2B5EF4-FFF2-40B4-BE49-F238E27FC236}">
                <a16:creationId xmlns:a16="http://schemas.microsoft.com/office/drawing/2014/main" xmlns="" id="{BB1F79B3-6ECE-448A-8443-879692212784}"/>
              </a:ext>
            </a:extLst>
          </p:cNvPr>
          <p:cNvGrpSpPr>
            <a:grpSpLocks/>
          </p:cNvGrpSpPr>
          <p:nvPr/>
        </p:nvGrpSpPr>
        <p:grpSpPr bwMode="auto">
          <a:xfrm>
            <a:off x="34925" y="-20638"/>
            <a:ext cx="2008188" cy="523876"/>
            <a:chOff x="70" y="-63"/>
            <a:chExt cx="3161" cy="824"/>
          </a:xfrm>
        </p:grpSpPr>
        <p:sp>
          <p:nvSpPr>
            <p:cNvPr id="55300" name="文本框 6">
              <a:extLst>
                <a:ext uri="{FF2B5EF4-FFF2-40B4-BE49-F238E27FC236}">
                  <a16:creationId xmlns:a16="http://schemas.microsoft.com/office/drawing/2014/main" xmlns="" id="{C7E1D807-9BA2-4D29-9C45-05A980EBFCCD}"/>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课下作业</a:t>
              </a:r>
            </a:p>
          </p:txBody>
        </p:sp>
        <p:cxnSp>
          <p:nvCxnSpPr>
            <p:cNvPr id="5" name="直线连接符 9">
              <a:extLst>
                <a:ext uri="{FF2B5EF4-FFF2-40B4-BE49-F238E27FC236}">
                  <a16:creationId xmlns:a16="http://schemas.microsoft.com/office/drawing/2014/main" xmlns="" id="{9393EDCE-0436-43F2-ACF1-0155736B56EC}"/>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a16="http://schemas.microsoft.com/office/drawing/2014/main" xmlns="" id="{359B3C2D-96B1-41BE-BAF4-73E7F07AC8AC}"/>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6322" name="文本框 3">
            <a:extLst>
              <a:ext uri="{FF2B5EF4-FFF2-40B4-BE49-F238E27FC236}">
                <a16:creationId xmlns:a16="http://schemas.microsoft.com/office/drawing/2014/main" xmlns="" id="{34D42D61-FBCD-4C52-A09B-7A3709F53497}"/>
              </a:ext>
            </a:extLst>
          </p:cNvPr>
          <p:cNvSpPr txBox="1">
            <a:spLocks noChangeArrowheads="1"/>
          </p:cNvSpPr>
          <p:nvPr/>
        </p:nvSpPr>
        <p:spPr bwMode="auto">
          <a:xfrm>
            <a:off x="652463" y="1419225"/>
            <a:ext cx="78327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zh-CN" altLang="en-US" sz="6600" b="1" dirty="0">
                <a:solidFill>
                  <a:srgbClr val="FF6600"/>
                </a:solidFill>
                <a:latin typeface="宋体" panose="02010600030101010101" pitchFamily="2" charset="-122"/>
                <a:cs typeface="Xingkai SC"/>
              </a:rPr>
              <a:t>七彩课堂  伴你成长</a:t>
            </a:r>
          </a:p>
        </p:txBody>
      </p:sp>
      <p:grpSp>
        <p:nvGrpSpPr>
          <p:cNvPr id="56323" name="组合 32">
            <a:extLst>
              <a:ext uri="{FF2B5EF4-FFF2-40B4-BE49-F238E27FC236}">
                <a16:creationId xmlns:a16="http://schemas.microsoft.com/office/drawing/2014/main" xmlns="" id="{AA1034CB-41B9-4A49-9F93-9EF5E068EEF7}"/>
              </a:ext>
            </a:extLst>
          </p:cNvPr>
          <p:cNvGrpSpPr>
            <a:grpSpLocks/>
          </p:cNvGrpSpPr>
          <p:nvPr/>
        </p:nvGrpSpPr>
        <p:grpSpPr bwMode="auto">
          <a:xfrm>
            <a:off x="6967538" y="0"/>
            <a:ext cx="1928812" cy="771525"/>
            <a:chOff x="6968256" y="-1"/>
            <a:chExt cx="1927372" cy="771551"/>
          </a:xfrm>
        </p:grpSpPr>
        <p:pic>
          <p:nvPicPr>
            <p:cNvPr id="56324" name="图片 33">
              <a:extLst>
                <a:ext uri="{FF2B5EF4-FFF2-40B4-BE49-F238E27FC236}">
                  <a16:creationId xmlns:a16="http://schemas.microsoft.com/office/drawing/2014/main" xmlns="" id="{48FE9D74-4135-42C1-8D71-57D007DB1CF0}"/>
                </a:ext>
              </a:extLst>
            </p:cNvPr>
            <p:cNvPicPr>
              <a:picLocks noChangeAspect="1"/>
            </p:cNvPicPr>
            <p:nvPr/>
          </p:nvPicPr>
          <p:blipFill>
            <a:blip r:embed="rId3" cstate="print">
              <a:extLst>
                <a:ext uri="{28A0092B-C50C-407E-A947-70E740481C1C}">
                  <a14:useLocalDpi xmlns:a14="http://schemas.microsoft.com/office/drawing/2010/main" val="0"/>
                </a:ext>
              </a:extLst>
            </a:blip>
            <a:srcRect r="5469"/>
            <a:stretch>
              <a:fillRect/>
            </a:stretch>
          </p:blipFill>
          <p:spPr bwMode="auto">
            <a:xfrm>
              <a:off x="6968256" y="-1"/>
              <a:ext cx="961585" cy="77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5" name="图片 34">
              <a:extLst>
                <a:ext uri="{FF2B5EF4-FFF2-40B4-BE49-F238E27FC236}">
                  <a16:creationId xmlns:a16="http://schemas.microsoft.com/office/drawing/2014/main" xmlns="" id="{CF961A40-E517-4004-A17E-29EEE3267B3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49408" y="124932"/>
              <a:ext cx="1346220" cy="55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文本框 35">
              <a:extLst>
                <a:ext uri="{FF2B5EF4-FFF2-40B4-BE49-F238E27FC236}">
                  <a16:creationId xmlns:a16="http://schemas.microsoft.com/office/drawing/2014/main" xmlns="" id="{41470D30-9AE5-4B59-A4E8-0E5C945A5EBD}"/>
                </a:ext>
              </a:extLst>
            </p:cNvPr>
            <p:cNvSpPr txBox="1"/>
            <p:nvPr/>
          </p:nvSpPr>
          <p:spPr>
            <a:xfrm>
              <a:off x="7164959" y="509604"/>
              <a:ext cx="980343" cy="261946"/>
            </a:xfrm>
            <a:prstGeom prst="rect">
              <a:avLst/>
            </a:prstGeom>
            <a:noFill/>
          </p:spPr>
          <p:txBody>
            <a:bodyPr wrap="none">
              <a:spAutoFit/>
            </a:bodyPr>
            <a:lstStyle/>
            <a:p>
              <a:pPr algn="dist" defTabSz="685800" eaLnBrk="1" fontAlgn="auto" hangingPunct="1">
                <a:spcBef>
                  <a:spcPts val="0"/>
                </a:spcBef>
                <a:spcAft>
                  <a:spcPts val="0"/>
                </a:spcAft>
                <a:defRPr/>
              </a:pPr>
              <a:r>
                <a:rPr kumimoji="1" lang="en-US" altLang="zh-CN" sz="1050" dirty="0">
                  <a:solidFill>
                    <a:prstClr val="white">
                      <a:lumMod val="75000"/>
                    </a:prstClr>
                  </a:solidFill>
                  <a:latin typeface="Times New Roman"/>
                  <a:ea typeface="微软雅黑"/>
                </a:rPr>
                <a:t>QICAIKETANG</a:t>
              </a:r>
              <a:endParaRPr kumimoji="1" lang="zh-CN" altLang="en-US" sz="1050" dirty="0">
                <a:solidFill>
                  <a:prstClr val="white">
                    <a:lumMod val="75000"/>
                  </a:prstClr>
                </a:solidFill>
                <a:latin typeface="Times New Roman"/>
                <a:ea typeface="微软雅黑"/>
              </a:endParaRPr>
            </a:p>
          </p:txBody>
        </p:sp>
      </p:gr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7" descr="timg.jpg">
            <a:extLst>
              <a:ext uri="{FF2B5EF4-FFF2-40B4-BE49-F238E27FC236}">
                <a16:creationId xmlns:a16="http://schemas.microsoft.com/office/drawing/2014/main" xmlns="" id="{9AC069AE-F67A-4C9B-9DA2-1C6BBC42AC3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43675" y="1058863"/>
            <a:ext cx="2243138" cy="314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xmlns="" id="{8586BD62-4004-447D-B9D2-6945F1F104A2}"/>
              </a:ext>
            </a:extLst>
          </p:cNvPr>
          <p:cNvSpPr txBox="1">
            <a:spLocks noChangeArrowheads="1"/>
          </p:cNvSpPr>
          <p:nvPr/>
        </p:nvSpPr>
        <p:spPr bwMode="auto">
          <a:xfrm>
            <a:off x="296765" y="1003207"/>
            <a:ext cx="6305371" cy="30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4000"/>
              </a:lnSpc>
            </a:pPr>
            <a:r>
              <a:rPr lang="zh-CN" altLang="zh-CN" sz="2800" b="1" dirty="0">
                <a:solidFill>
                  <a:srgbClr val="FF0000"/>
                </a:solidFill>
                <a:latin typeface="楷体" panose="02010609060101010101" pitchFamily="49" charset="-122"/>
                <a:ea typeface="楷体" panose="02010609060101010101" pitchFamily="49" charset="-122"/>
              </a:rPr>
              <a:t>诺贝尔</a:t>
            </a:r>
            <a:r>
              <a:rPr lang="en-US" altLang="zh-CN" sz="2800" b="1" dirty="0">
                <a:latin typeface="楷体" panose="02010609060101010101" pitchFamily="49" charset="-122"/>
                <a:ea typeface="楷体" panose="02010609060101010101" pitchFamily="49" charset="-122"/>
              </a:rPr>
              <a:t>(1833</a:t>
            </a:r>
            <a:r>
              <a:rPr lang="zh-CN" altLang="zh-CN"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1896)</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瑞典化学家</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工程师。诺贝尔在机械和化学方面</a:t>
            </a:r>
            <a:r>
              <a:rPr lang="zh-CN" altLang="zh-CN" sz="2800" b="1" dirty="0" smtClean="0">
                <a:latin typeface="楷体" panose="02010609060101010101" pitchFamily="49" charset="-122"/>
                <a:ea typeface="楷体" panose="02010609060101010101" pitchFamily="49" charset="-122"/>
              </a:rPr>
              <a:t>有</a:t>
            </a:r>
            <a:r>
              <a:rPr lang="zh-CN" altLang="en-US" sz="2800" b="1" dirty="0" smtClean="0">
                <a:latin typeface="楷体" panose="02010609060101010101" pitchFamily="49" charset="-122"/>
                <a:ea typeface="楷体" panose="02010609060101010101" pitchFamily="49" charset="-122"/>
              </a:rPr>
              <a:t>一百</a:t>
            </a:r>
            <a:r>
              <a:rPr lang="zh-CN" altLang="zh-CN" sz="2800" b="1" dirty="0" smtClean="0">
                <a:latin typeface="楷体" panose="02010609060101010101" pitchFamily="49" charset="-122"/>
                <a:ea typeface="楷体" panose="02010609060101010101" pitchFamily="49" charset="-122"/>
              </a:rPr>
              <a:t>多种</a:t>
            </a:r>
            <a:r>
              <a:rPr lang="zh-CN" altLang="zh-CN" sz="2800" b="1" dirty="0">
                <a:latin typeface="楷体" panose="02010609060101010101" pitchFamily="49" charset="-122"/>
                <a:ea typeface="楷体" panose="02010609060101010101" pitchFamily="49" charset="-122"/>
              </a:rPr>
              <a:t>发明</a:t>
            </a:r>
            <a:r>
              <a:rPr lang="zh-CN" altLang="en-US" sz="2800" b="1" dirty="0" smtClean="0">
                <a:latin typeface="楷体" panose="02010609060101010101" pitchFamily="49" charset="-122"/>
                <a:ea typeface="楷体" panose="02010609060101010101" pitchFamily="49" charset="-122"/>
              </a:rPr>
              <a:t>，其</a:t>
            </a:r>
            <a:r>
              <a:rPr lang="zh-CN" altLang="zh-CN" sz="2800" b="1" dirty="0" smtClean="0">
                <a:latin typeface="楷体" panose="02010609060101010101" pitchFamily="49" charset="-122"/>
                <a:ea typeface="楷体" panose="02010609060101010101" pitchFamily="49" charset="-122"/>
              </a:rPr>
              <a:t>最</a:t>
            </a:r>
            <a:r>
              <a:rPr lang="zh-CN" altLang="zh-CN" sz="2800" b="1" dirty="0">
                <a:latin typeface="楷体" panose="02010609060101010101" pitchFamily="49" charset="-122"/>
                <a:ea typeface="楷体" panose="02010609060101010101" pitchFamily="49" charset="-122"/>
              </a:rPr>
              <a:t>突出的</a:t>
            </a:r>
            <a:r>
              <a:rPr lang="zh-CN" altLang="en-US" sz="2800" b="1" dirty="0">
                <a:latin typeface="楷体" panose="02010609060101010101" pitchFamily="49" charset="-122"/>
                <a:ea typeface="楷体" panose="02010609060101010101" pitchFamily="49" charset="-122"/>
              </a:rPr>
              <a:t>成就</a:t>
            </a:r>
            <a:r>
              <a:rPr lang="zh-CN" altLang="zh-CN" sz="2800" b="1" dirty="0">
                <a:latin typeface="楷体" panose="02010609060101010101" pitchFamily="49" charset="-122"/>
                <a:ea typeface="楷体" panose="02010609060101010101" pitchFamily="49" charset="-122"/>
              </a:rPr>
              <a:t>是发明</a:t>
            </a:r>
            <a:r>
              <a:rPr lang="zh-CN" altLang="en-US" sz="2800" b="1" dirty="0">
                <a:latin typeface="楷体" panose="02010609060101010101" pitchFamily="49" charset="-122"/>
                <a:ea typeface="楷体" panose="02010609060101010101" pitchFamily="49" charset="-122"/>
              </a:rPr>
              <a:t>了</a:t>
            </a:r>
            <a:r>
              <a:rPr lang="zh-CN" altLang="zh-CN" sz="2800" b="1" dirty="0">
                <a:latin typeface="楷体" panose="02010609060101010101" pitchFamily="49" charset="-122"/>
                <a:ea typeface="楷体" panose="02010609060101010101" pitchFamily="49" charset="-122"/>
              </a:rPr>
              <a:t>炸药。他一生致力于炸药的研究</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因发明硝化甘油引爆剂</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硝化甘油固体炸药和胶状炸药等</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被誉为“炸药大王”。</a:t>
            </a:r>
          </a:p>
        </p:txBody>
      </p:sp>
      <p:grpSp>
        <p:nvGrpSpPr>
          <p:cNvPr id="8196" name="组合 8">
            <a:extLst>
              <a:ext uri="{FF2B5EF4-FFF2-40B4-BE49-F238E27FC236}">
                <a16:creationId xmlns:a16="http://schemas.microsoft.com/office/drawing/2014/main" xmlns="" id="{3E00310C-4BDC-44FD-9177-D5BBA084C60D}"/>
              </a:ext>
            </a:extLst>
          </p:cNvPr>
          <p:cNvGrpSpPr>
            <a:grpSpLocks/>
          </p:cNvGrpSpPr>
          <p:nvPr/>
        </p:nvGrpSpPr>
        <p:grpSpPr bwMode="auto">
          <a:xfrm>
            <a:off x="1588" y="31750"/>
            <a:ext cx="2006600" cy="523875"/>
            <a:chOff x="70" y="-63"/>
            <a:chExt cx="3161" cy="824"/>
          </a:xfrm>
        </p:grpSpPr>
        <p:sp>
          <p:nvSpPr>
            <p:cNvPr id="8197" name="文本框 6">
              <a:extLst>
                <a:ext uri="{FF2B5EF4-FFF2-40B4-BE49-F238E27FC236}">
                  <a16:creationId xmlns:a16="http://schemas.microsoft.com/office/drawing/2014/main" xmlns="" id="{7F6A6F22-C270-4273-BF8F-5C1E2F29A848}"/>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知识备查</a:t>
              </a:r>
            </a:p>
          </p:txBody>
        </p:sp>
        <p:cxnSp>
          <p:nvCxnSpPr>
            <p:cNvPr id="13" name="直线连接符 9">
              <a:extLst>
                <a:ext uri="{FF2B5EF4-FFF2-40B4-BE49-F238E27FC236}">
                  <a16:creationId xmlns:a16="http://schemas.microsoft.com/office/drawing/2014/main" xmlns="" id="{708454C1-92A5-49CE-AF15-35882E8C47C3}"/>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16:creationId xmlns:a16="http://schemas.microsoft.com/office/drawing/2014/main" xmlns="" id="{240F828D-7B5A-4689-970C-79E4378E249A}"/>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组合 1">
            <a:extLst>
              <a:ext uri="{FF2B5EF4-FFF2-40B4-BE49-F238E27FC236}">
                <a16:creationId xmlns:a16="http://schemas.microsoft.com/office/drawing/2014/main" xmlns="" id="{0F39AA1F-91D9-41BB-A0AF-CD83AF4BE993}"/>
              </a:ext>
            </a:extLst>
          </p:cNvPr>
          <p:cNvGrpSpPr>
            <a:grpSpLocks/>
          </p:cNvGrpSpPr>
          <p:nvPr/>
        </p:nvGrpSpPr>
        <p:grpSpPr bwMode="auto">
          <a:xfrm>
            <a:off x="3700463" y="492125"/>
            <a:ext cx="1743075" cy="566738"/>
            <a:chOff x="3333750" y="598488"/>
            <a:chExt cx="1743075" cy="566737"/>
          </a:xfrm>
        </p:grpSpPr>
        <p:sp>
          <p:nvSpPr>
            <p:cNvPr id="15" name="圆角矩形 14">
              <a:extLst>
                <a:ext uri="{FF2B5EF4-FFF2-40B4-BE49-F238E27FC236}">
                  <a16:creationId xmlns:a16="http://schemas.microsoft.com/office/drawing/2014/main" xmlns="" id="{86DA4794-6AE4-4C78-B290-175EEA9E37D0}"/>
                </a:ext>
              </a:extLst>
            </p:cNvPr>
            <p:cNvSpPr/>
            <p:nvPr/>
          </p:nvSpPr>
          <p:spPr>
            <a:xfrm rot="555800">
              <a:off x="4602162" y="715963"/>
              <a:ext cx="442913"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6" name="圆角矩形 15">
              <a:extLst>
                <a:ext uri="{FF2B5EF4-FFF2-40B4-BE49-F238E27FC236}">
                  <a16:creationId xmlns:a16="http://schemas.microsoft.com/office/drawing/2014/main" xmlns="" id="{0D156AEF-4A8C-4826-8D92-99A1028603A8}"/>
                </a:ext>
              </a:extLst>
            </p:cNvPr>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7" name="圆角矩形 16">
              <a:extLst>
                <a:ext uri="{FF2B5EF4-FFF2-40B4-BE49-F238E27FC236}">
                  <a16:creationId xmlns:a16="http://schemas.microsoft.com/office/drawing/2014/main" xmlns="" id="{EF31A5BB-01C4-483C-ACCC-88CE5643D2EE}"/>
                </a:ext>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8" name="圆角矩形 17">
              <a:extLst>
                <a:ext uri="{FF2B5EF4-FFF2-40B4-BE49-F238E27FC236}">
                  <a16:creationId xmlns:a16="http://schemas.microsoft.com/office/drawing/2014/main" xmlns="" id="{CFFCEE95-57B3-4DC7-9E8F-520BD8DD9D85}"/>
                </a:ext>
              </a:extLst>
            </p:cNvPr>
            <p:cNvSpPr/>
            <p:nvPr/>
          </p:nvSpPr>
          <p:spPr>
            <a:xfrm rot="21148334">
              <a:off x="3368675"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9228" name="矩形 1">
              <a:extLst>
                <a:ext uri="{FF2B5EF4-FFF2-40B4-BE49-F238E27FC236}">
                  <a16:creationId xmlns:a16="http://schemas.microsoft.com/office/drawing/2014/main" xmlns="" id="{DA3F0D55-5E07-4873-A48E-59D31C02DC2A}"/>
                </a:ext>
              </a:extLst>
            </p:cNvPr>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背景资料</a:t>
              </a:r>
            </a:p>
          </p:txBody>
        </p:sp>
      </p:grpSp>
      <p:grpSp>
        <p:nvGrpSpPr>
          <p:cNvPr id="9219" name="组合 8">
            <a:extLst>
              <a:ext uri="{FF2B5EF4-FFF2-40B4-BE49-F238E27FC236}">
                <a16:creationId xmlns:a16="http://schemas.microsoft.com/office/drawing/2014/main" xmlns="" id="{1731CFA7-151D-4A3F-AC31-48245E194BE4}"/>
              </a:ext>
            </a:extLst>
          </p:cNvPr>
          <p:cNvGrpSpPr>
            <a:grpSpLocks/>
          </p:cNvGrpSpPr>
          <p:nvPr/>
        </p:nvGrpSpPr>
        <p:grpSpPr bwMode="auto">
          <a:xfrm>
            <a:off x="1588" y="31750"/>
            <a:ext cx="2006600" cy="523875"/>
            <a:chOff x="70" y="-63"/>
            <a:chExt cx="3161" cy="824"/>
          </a:xfrm>
        </p:grpSpPr>
        <p:sp>
          <p:nvSpPr>
            <p:cNvPr id="9221" name="文本框 6">
              <a:extLst>
                <a:ext uri="{FF2B5EF4-FFF2-40B4-BE49-F238E27FC236}">
                  <a16:creationId xmlns:a16="http://schemas.microsoft.com/office/drawing/2014/main" xmlns="" id="{22664B37-8138-43C9-99E8-51ED13C23E89}"/>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知识备查</a:t>
              </a:r>
            </a:p>
          </p:txBody>
        </p:sp>
        <p:cxnSp>
          <p:nvCxnSpPr>
            <p:cNvPr id="20" name="直线连接符 9">
              <a:extLst>
                <a:ext uri="{FF2B5EF4-FFF2-40B4-BE49-F238E27FC236}">
                  <a16:creationId xmlns:a16="http://schemas.microsoft.com/office/drawing/2014/main" xmlns="" id="{EE51D05D-BF43-4384-8710-B2FCF7F6232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1" name="菱形 20">
              <a:extLst>
                <a:ext uri="{FF2B5EF4-FFF2-40B4-BE49-F238E27FC236}">
                  <a16:creationId xmlns:a16="http://schemas.microsoft.com/office/drawing/2014/main" xmlns="" id="{D66CC272-135F-47B8-A6F8-EAC67D8EE4FF}"/>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9220" name="矩形 1">
            <a:extLst>
              <a:ext uri="{FF2B5EF4-FFF2-40B4-BE49-F238E27FC236}">
                <a16:creationId xmlns:a16="http://schemas.microsoft.com/office/drawing/2014/main" xmlns="" id="{DF95ECF7-D7F2-4804-8322-E6B00BE0DBA6}"/>
              </a:ext>
            </a:extLst>
          </p:cNvPr>
          <p:cNvSpPr>
            <a:spLocks noChangeArrowheads="1"/>
          </p:cNvSpPr>
          <p:nvPr/>
        </p:nvSpPr>
        <p:spPr bwMode="auto">
          <a:xfrm>
            <a:off x="539750" y="1131888"/>
            <a:ext cx="8243888"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700" b="1" dirty="0">
                <a:latin typeface="楷体" panose="02010609060101010101" pitchFamily="49" charset="-122"/>
                <a:ea typeface="楷体" panose="02010609060101010101" pitchFamily="49" charset="-122"/>
              </a:rPr>
              <a:t>    1867</a:t>
            </a:r>
            <a:r>
              <a:rPr lang="zh-CN" altLang="zh-CN" sz="2700" b="1" dirty="0">
                <a:latin typeface="楷体" panose="02010609060101010101" pitchFamily="49" charset="-122"/>
                <a:ea typeface="楷体" panose="02010609060101010101" pitchFamily="49" charset="-122"/>
              </a:rPr>
              <a:t>年</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瑞典化学家诺贝尔发明了黄色炸药</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取得了在许多国家生产黄色炸药的专利</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发了大财</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以后又发明了更安全可靠</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威力更大的胶质炸药</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接着又研制</a:t>
            </a:r>
            <a:r>
              <a:rPr lang="zh-CN" altLang="en-US" sz="2700" b="1" dirty="0">
                <a:latin typeface="楷体" panose="02010609060101010101" pitchFamily="49" charset="-122"/>
                <a:ea typeface="楷体" panose="02010609060101010101" pitchFamily="49" charset="-122"/>
              </a:rPr>
              <a:t>出</a:t>
            </a:r>
            <a:r>
              <a:rPr lang="zh-CN" altLang="zh-CN" sz="2700" b="1" dirty="0">
                <a:latin typeface="楷体" panose="02010609060101010101" pitchFamily="49" charset="-122"/>
                <a:ea typeface="楷体" panose="02010609060101010101" pitchFamily="49" charset="-122"/>
              </a:rPr>
              <a:t>无烟火药。因毕生从事科研和火药的研制</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终身未娶</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无儿无女</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晚年立下遗嘱</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将全部不动产进行投资</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作为基金</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设立诺贝尔奖金。</a:t>
            </a:r>
            <a:r>
              <a:rPr lang="en-US" altLang="zh-CN" sz="2700" b="1" dirty="0">
                <a:latin typeface="楷体" panose="02010609060101010101" pitchFamily="49" charset="-122"/>
                <a:ea typeface="楷体" panose="02010609060101010101" pitchFamily="49" charset="-122"/>
              </a:rPr>
              <a:t>1901</a:t>
            </a:r>
            <a:r>
              <a:rPr lang="zh-CN" altLang="zh-CN" sz="2700" b="1" dirty="0">
                <a:latin typeface="楷体" panose="02010609060101010101" pitchFamily="49" charset="-122"/>
                <a:ea typeface="楷体" panose="02010609060101010101" pitchFamily="49" charset="-122"/>
              </a:rPr>
              <a:t>年</a:t>
            </a:r>
            <a:r>
              <a:rPr lang="en-US" altLang="zh-CN" sz="2700" b="1" dirty="0">
                <a:latin typeface="楷体" panose="02010609060101010101" pitchFamily="49" charset="-122"/>
                <a:ea typeface="楷体" panose="02010609060101010101" pitchFamily="49" charset="-122"/>
              </a:rPr>
              <a:t>12</a:t>
            </a:r>
            <a:r>
              <a:rPr lang="zh-CN" altLang="zh-CN" sz="2700" b="1" dirty="0">
                <a:latin typeface="楷体" panose="02010609060101010101" pitchFamily="49" charset="-122"/>
                <a:ea typeface="楷体" panose="02010609060101010101" pitchFamily="49" charset="-122"/>
              </a:rPr>
              <a:t>月</a:t>
            </a:r>
            <a:r>
              <a:rPr lang="en-US" altLang="zh-CN" sz="2700" b="1" dirty="0">
                <a:latin typeface="楷体" panose="02010609060101010101" pitchFamily="49" charset="-122"/>
                <a:ea typeface="楷体" panose="02010609060101010101" pitchFamily="49" charset="-122"/>
              </a:rPr>
              <a:t>10</a:t>
            </a:r>
            <a:r>
              <a:rPr lang="zh-CN" altLang="zh-CN" sz="2700" b="1" dirty="0">
                <a:latin typeface="楷体" panose="02010609060101010101" pitchFamily="49" charset="-122"/>
                <a:ea typeface="楷体" panose="02010609060101010101" pitchFamily="49" charset="-122"/>
              </a:rPr>
              <a:t>日</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瑞典国王和挪威诺贝尔基金会首次颁发了诺贝尔奖。</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2">
            <a:extLst>
              <a:ext uri="{FF2B5EF4-FFF2-40B4-BE49-F238E27FC236}">
                <a16:creationId xmlns:a16="http://schemas.microsoft.com/office/drawing/2014/main" xmlns="" id="{7C8C52D1-3E85-4933-8479-007901E8BE67}"/>
              </a:ext>
            </a:extLst>
          </p:cNvPr>
          <p:cNvSpPr>
            <a:spLocks noChangeArrowheads="1"/>
          </p:cNvSpPr>
          <p:nvPr/>
        </p:nvSpPr>
        <p:spPr bwMode="auto">
          <a:xfrm>
            <a:off x="341857" y="1131888"/>
            <a:ext cx="8612686"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600" b="1" dirty="0">
                <a:latin typeface="楷体" panose="02010609060101010101" pitchFamily="49" charset="-122"/>
                <a:ea typeface="楷体" panose="02010609060101010101" pitchFamily="49" charset="-122"/>
              </a:rPr>
              <a:t>    路透社是世界上最早创办的通讯社之一，也是目前英国最大的通讯社和西方四大通讯社之一。路透社</a:t>
            </a:r>
            <a:r>
              <a:rPr lang="zh-CN" altLang="en-US" sz="2600" b="1" dirty="0" smtClean="0">
                <a:latin typeface="楷体" panose="02010609060101010101" pitchFamily="49" charset="-122"/>
                <a:ea typeface="楷体" panose="02010609060101010101" pitchFamily="49" charset="-122"/>
              </a:rPr>
              <a:t>是排名世界</a:t>
            </a:r>
            <a:r>
              <a:rPr lang="zh-CN" altLang="en-US" sz="2600" b="1" dirty="0">
                <a:latin typeface="楷体" panose="02010609060101010101" pitchFamily="49" charset="-122"/>
                <a:ea typeface="楷体" panose="02010609060101010101" pitchFamily="49" charset="-122"/>
              </a:rPr>
              <a:t>前</a:t>
            </a:r>
            <a:r>
              <a:rPr lang="zh-CN" altLang="en-US" sz="2600" b="1" dirty="0" smtClean="0">
                <a:latin typeface="楷体" panose="02010609060101010101" pitchFamily="49" charset="-122"/>
                <a:ea typeface="楷体" panose="02010609060101010101" pitchFamily="49" charset="-122"/>
              </a:rPr>
              <a:t>三的</a:t>
            </a:r>
            <a:r>
              <a:rPr lang="zh-CN" altLang="en-US" sz="2600" b="1" dirty="0">
                <a:latin typeface="楷体" panose="02010609060101010101" pitchFamily="49" charset="-122"/>
                <a:ea typeface="楷体" panose="02010609060101010101" pitchFamily="49" charset="-122"/>
              </a:rPr>
              <a:t>多媒体新闻通讯社</a:t>
            </a:r>
            <a:r>
              <a:rPr lang="zh-CN" altLang="en-US" sz="2600" b="1" dirty="0" smtClean="0">
                <a:latin typeface="楷体" panose="02010609060101010101" pitchFamily="49" charset="-122"/>
                <a:ea typeface="楷体" panose="02010609060101010101" pitchFamily="49" charset="-122"/>
              </a:rPr>
              <a:t>，主要提供</a:t>
            </a:r>
            <a:r>
              <a:rPr lang="zh-CN" altLang="en-US" sz="2600" b="1" dirty="0">
                <a:latin typeface="楷体" panose="02010609060101010101" pitchFamily="49" charset="-122"/>
                <a:ea typeface="楷体" panose="02010609060101010101" pitchFamily="49" charset="-122"/>
              </a:rPr>
              <a:t>各类新闻和金融数据，在</a:t>
            </a:r>
            <a:r>
              <a:rPr lang="en-US" altLang="zh-CN" sz="2600" b="1" dirty="0">
                <a:latin typeface="楷体" panose="02010609060101010101" pitchFamily="49" charset="-122"/>
                <a:ea typeface="楷体" panose="02010609060101010101" pitchFamily="49" charset="-122"/>
              </a:rPr>
              <a:t>128</a:t>
            </a:r>
            <a:r>
              <a:rPr lang="zh-CN" altLang="en-US" sz="2600" b="1" dirty="0">
                <a:latin typeface="楷体" panose="02010609060101010101" pitchFamily="49" charset="-122"/>
                <a:ea typeface="楷体" panose="02010609060101010101" pitchFamily="49" charset="-122"/>
              </a:rPr>
              <a:t>个国家运行。路透社</a:t>
            </a:r>
            <a:r>
              <a:rPr lang="zh-CN" altLang="en-US" sz="2600" b="1" dirty="0" smtClean="0">
                <a:latin typeface="楷体" panose="02010609060101010101" pitchFamily="49" charset="-122"/>
                <a:ea typeface="楷体" panose="02010609060101010101" pitchFamily="49" charset="-122"/>
              </a:rPr>
              <a:t>由保罗</a:t>
            </a:r>
            <a:r>
              <a:rPr lang="en-US" altLang="zh-CN" sz="2600" b="1" dirty="0">
                <a:latin typeface="楷体" panose="02010609060101010101" pitchFamily="49" charset="-122"/>
                <a:ea typeface="楷体" panose="02010609060101010101" pitchFamily="49" charset="-122"/>
              </a:rPr>
              <a:t>·</a:t>
            </a:r>
            <a:r>
              <a:rPr lang="zh-CN" altLang="en-US" sz="2600" b="1" dirty="0">
                <a:latin typeface="楷体" panose="02010609060101010101" pitchFamily="49" charset="-122"/>
                <a:ea typeface="楷体" panose="02010609060101010101" pitchFamily="49" charset="-122"/>
              </a:rPr>
              <a:t>朱利叶斯</a:t>
            </a:r>
            <a:r>
              <a:rPr lang="en-US" altLang="zh-CN" sz="2600" b="1" dirty="0">
                <a:latin typeface="楷体" panose="02010609060101010101" pitchFamily="49" charset="-122"/>
                <a:ea typeface="楷体" panose="02010609060101010101" pitchFamily="49" charset="-122"/>
              </a:rPr>
              <a:t>·</a:t>
            </a:r>
            <a:r>
              <a:rPr lang="zh-CN" altLang="en-US" sz="2600" b="1" dirty="0">
                <a:latin typeface="楷体" panose="02010609060101010101" pitchFamily="49" charset="-122"/>
                <a:ea typeface="楷体" panose="02010609060101010101" pitchFamily="49" charset="-122"/>
              </a:rPr>
              <a:t>路透于</a:t>
            </a:r>
            <a:r>
              <a:rPr lang="en-US" altLang="zh-CN" sz="2600" b="1" dirty="0">
                <a:latin typeface="楷体" panose="02010609060101010101" pitchFamily="49" charset="-122"/>
                <a:ea typeface="楷体" panose="02010609060101010101" pitchFamily="49" charset="-122"/>
              </a:rPr>
              <a:t>1850</a:t>
            </a:r>
            <a:r>
              <a:rPr lang="zh-CN" altLang="en-US" sz="2600" b="1" dirty="0">
                <a:latin typeface="楷体" panose="02010609060101010101" pitchFamily="49" charset="-122"/>
                <a:ea typeface="楷体" panose="02010609060101010101" pitchFamily="49" charset="-122"/>
              </a:rPr>
              <a:t>年在德国亚琛创办，次年迁往英国伦敦。</a:t>
            </a:r>
            <a:r>
              <a:rPr lang="en-US" altLang="zh-CN" sz="2600" b="1" dirty="0">
                <a:latin typeface="楷体" panose="02010609060101010101" pitchFamily="49" charset="-122"/>
                <a:ea typeface="楷体" panose="02010609060101010101" pitchFamily="49" charset="-122"/>
              </a:rPr>
              <a:t>1865</a:t>
            </a:r>
            <a:r>
              <a:rPr lang="zh-CN" altLang="en-US" sz="2600" b="1" dirty="0">
                <a:latin typeface="楷体" panose="02010609060101010101" pitchFamily="49" charset="-122"/>
                <a:ea typeface="楷体" panose="02010609060101010101" pitchFamily="49" charset="-122"/>
              </a:rPr>
              <a:t>年，路透把他的私人通讯社扩展成为一家大公司。</a:t>
            </a:r>
            <a:r>
              <a:rPr lang="en-US" altLang="zh-CN" sz="2600" b="1" dirty="0">
                <a:latin typeface="楷体" panose="02010609060101010101" pitchFamily="49" charset="-122"/>
                <a:ea typeface="楷体" panose="02010609060101010101" pitchFamily="49" charset="-122"/>
              </a:rPr>
              <a:t>1916</a:t>
            </a:r>
            <a:r>
              <a:rPr lang="zh-CN" altLang="en-US" sz="2600" b="1" dirty="0">
                <a:latin typeface="楷体" panose="02010609060101010101" pitchFamily="49" charset="-122"/>
                <a:ea typeface="楷体" panose="02010609060101010101" pitchFamily="49" charset="-122"/>
              </a:rPr>
              <a:t>年，公司被改组为路透有限公司。它以快速的新闻报道被世界各地报刊广为采用而闻名于世。</a:t>
            </a:r>
          </a:p>
        </p:txBody>
      </p:sp>
      <p:grpSp>
        <p:nvGrpSpPr>
          <p:cNvPr id="10243" name="组合 8">
            <a:extLst>
              <a:ext uri="{FF2B5EF4-FFF2-40B4-BE49-F238E27FC236}">
                <a16:creationId xmlns:a16="http://schemas.microsoft.com/office/drawing/2014/main" xmlns="" id="{9A2227E3-6BCF-470E-AAC3-B0911A257322}"/>
              </a:ext>
            </a:extLst>
          </p:cNvPr>
          <p:cNvGrpSpPr>
            <a:grpSpLocks/>
          </p:cNvGrpSpPr>
          <p:nvPr/>
        </p:nvGrpSpPr>
        <p:grpSpPr bwMode="auto">
          <a:xfrm>
            <a:off x="1588" y="31750"/>
            <a:ext cx="2006600" cy="523875"/>
            <a:chOff x="70" y="-63"/>
            <a:chExt cx="3161" cy="824"/>
          </a:xfrm>
        </p:grpSpPr>
        <p:sp>
          <p:nvSpPr>
            <p:cNvPr id="10250" name="文本框 6">
              <a:extLst>
                <a:ext uri="{FF2B5EF4-FFF2-40B4-BE49-F238E27FC236}">
                  <a16:creationId xmlns:a16="http://schemas.microsoft.com/office/drawing/2014/main" xmlns="" id="{4F500290-B154-4244-B6FC-A1DAA71A9E87}"/>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知识备查</a:t>
              </a:r>
            </a:p>
          </p:txBody>
        </p:sp>
        <p:cxnSp>
          <p:nvCxnSpPr>
            <p:cNvPr id="19" name="直线连接符 9">
              <a:extLst>
                <a:ext uri="{FF2B5EF4-FFF2-40B4-BE49-F238E27FC236}">
                  <a16:creationId xmlns:a16="http://schemas.microsoft.com/office/drawing/2014/main" xmlns="" id="{690CF588-B033-40DC-BC93-B77CDDDF6F1A}"/>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a:extLst>
                <a:ext uri="{FF2B5EF4-FFF2-40B4-BE49-F238E27FC236}">
                  <a16:creationId xmlns:a16="http://schemas.microsoft.com/office/drawing/2014/main" xmlns="" id="{20E6F3B6-5BCB-4F6B-ABB1-C46E6A8E394B}"/>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10244" name="组合 1">
            <a:extLst>
              <a:ext uri="{FF2B5EF4-FFF2-40B4-BE49-F238E27FC236}">
                <a16:creationId xmlns:a16="http://schemas.microsoft.com/office/drawing/2014/main" xmlns="" id="{CA29C633-12A4-4367-A8E1-925F40BF7EC9}"/>
              </a:ext>
            </a:extLst>
          </p:cNvPr>
          <p:cNvGrpSpPr>
            <a:grpSpLocks/>
          </p:cNvGrpSpPr>
          <p:nvPr/>
        </p:nvGrpSpPr>
        <p:grpSpPr bwMode="auto">
          <a:xfrm>
            <a:off x="3700463" y="492125"/>
            <a:ext cx="1743075" cy="566738"/>
            <a:chOff x="3333750" y="598488"/>
            <a:chExt cx="1743075" cy="566737"/>
          </a:xfrm>
        </p:grpSpPr>
        <p:sp>
          <p:nvSpPr>
            <p:cNvPr id="24" name="圆角矩形 23">
              <a:extLst>
                <a:ext uri="{FF2B5EF4-FFF2-40B4-BE49-F238E27FC236}">
                  <a16:creationId xmlns:a16="http://schemas.microsoft.com/office/drawing/2014/main" xmlns="" id="{29E3DA0A-4D66-4A06-BEC2-64FDA299B8E9}"/>
                </a:ext>
              </a:extLst>
            </p:cNvPr>
            <p:cNvSpPr/>
            <p:nvPr/>
          </p:nvSpPr>
          <p:spPr>
            <a:xfrm rot="555800">
              <a:off x="4602162" y="715963"/>
              <a:ext cx="442913"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5" name="圆角矩形 24">
              <a:extLst>
                <a:ext uri="{FF2B5EF4-FFF2-40B4-BE49-F238E27FC236}">
                  <a16:creationId xmlns:a16="http://schemas.microsoft.com/office/drawing/2014/main" xmlns="" id="{5C2571E4-4770-4F82-8925-2F79E2E4875D}"/>
                </a:ext>
              </a:extLst>
            </p:cNvPr>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6" name="圆角矩形 25">
              <a:extLst>
                <a:ext uri="{FF2B5EF4-FFF2-40B4-BE49-F238E27FC236}">
                  <a16:creationId xmlns:a16="http://schemas.microsoft.com/office/drawing/2014/main" xmlns="" id="{6407A99A-F8BE-4370-8122-D859159DD4D1}"/>
                </a:ext>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7" name="圆角矩形 26">
              <a:extLst>
                <a:ext uri="{FF2B5EF4-FFF2-40B4-BE49-F238E27FC236}">
                  <a16:creationId xmlns:a16="http://schemas.microsoft.com/office/drawing/2014/main" xmlns="" id="{9B7FD418-EF54-4270-AD72-F43BA771E2F4}"/>
                </a:ext>
              </a:extLst>
            </p:cNvPr>
            <p:cNvSpPr/>
            <p:nvPr/>
          </p:nvSpPr>
          <p:spPr>
            <a:xfrm rot="21148334">
              <a:off x="3368675"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0249" name="矩形 1">
              <a:extLst>
                <a:ext uri="{FF2B5EF4-FFF2-40B4-BE49-F238E27FC236}">
                  <a16:creationId xmlns:a16="http://schemas.microsoft.com/office/drawing/2014/main" xmlns="" id="{B490AFFD-FAC1-454F-80DD-3F844A85579C}"/>
                </a:ext>
              </a:extLst>
            </p:cNvPr>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背景资料</a:t>
              </a:r>
            </a:p>
          </p:txBody>
        </p:sp>
      </p:gr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2">
            <a:extLst>
              <a:ext uri="{FF2B5EF4-FFF2-40B4-BE49-F238E27FC236}">
                <a16:creationId xmlns:a16="http://schemas.microsoft.com/office/drawing/2014/main" xmlns="" id="{9ED1FB66-CB12-4B68-98F4-BCB7985AAEF2}"/>
              </a:ext>
            </a:extLst>
          </p:cNvPr>
          <p:cNvGrpSpPr>
            <a:grpSpLocks/>
          </p:cNvGrpSpPr>
          <p:nvPr/>
        </p:nvGrpSpPr>
        <p:grpSpPr bwMode="auto">
          <a:xfrm>
            <a:off x="496093" y="591344"/>
            <a:ext cx="1497013" cy="566738"/>
            <a:chOff x="752475" y="598488"/>
            <a:chExt cx="1497013" cy="566737"/>
          </a:xfrm>
        </p:grpSpPr>
        <p:sp>
          <p:nvSpPr>
            <p:cNvPr id="57" name="圆角矩形 56">
              <a:extLst>
                <a:ext uri="{FF2B5EF4-FFF2-40B4-BE49-F238E27FC236}">
                  <a16:creationId xmlns:a16="http://schemas.microsoft.com/office/drawing/2014/main" xmlns="" id="{69A29A06-2020-4BAC-AC0A-EBFC93AD10D1}"/>
                </a:ext>
              </a:extLst>
            </p:cNvPr>
            <p:cNvSpPr/>
            <p:nvPr/>
          </p:nvSpPr>
          <p:spPr>
            <a:xfrm rot="20326116">
              <a:off x="1746250" y="719138"/>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58" name="圆角矩形 57">
              <a:extLst>
                <a:ext uri="{FF2B5EF4-FFF2-40B4-BE49-F238E27FC236}">
                  <a16:creationId xmlns:a16="http://schemas.microsoft.com/office/drawing/2014/main" xmlns="" id="{B74673A1-5A37-4EC3-8AE4-A173C786DEB4}"/>
                </a:ext>
              </a:extLst>
            </p:cNvPr>
            <p:cNvSpPr/>
            <p:nvPr/>
          </p:nvSpPr>
          <p:spPr>
            <a:xfrm rot="319204">
              <a:off x="12588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59" name="圆角矩形 58">
              <a:extLst>
                <a:ext uri="{FF2B5EF4-FFF2-40B4-BE49-F238E27FC236}">
                  <a16:creationId xmlns:a16="http://schemas.microsoft.com/office/drawing/2014/main" xmlns="" id="{55743C68-A199-45ED-9248-A78D003D8756}"/>
                </a:ext>
              </a:extLst>
            </p:cNvPr>
            <p:cNvSpPr/>
            <p:nvPr/>
          </p:nvSpPr>
          <p:spPr>
            <a:xfrm rot="21148334">
              <a:off x="7874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1301" name="矩形 1">
              <a:extLst>
                <a:ext uri="{FF2B5EF4-FFF2-40B4-BE49-F238E27FC236}">
                  <a16:creationId xmlns:a16="http://schemas.microsoft.com/office/drawing/2014/main" xmlns="" id="{67EBAB35-AF4E-413B-9733-81F4EA458129}"/>
                </a:ext>
              </a:extLst>
            </p:cNvPr>
            <p:cNvSpPr>
              <a:spLocks noChangeArrowheads="1"/>
            </p:cNvSpPr>
            <p:nvPr/>
          </p:nvSpPr>
          <p:spPr bwMode="auto">
            <a:xfrm>
              <a:off x="752475" y="598488"/>
              <a:ext cx="1497013"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读一读</a:t>
              </a:r>
            </a:p>
          </p:txBody>
        </p:sp>
      </p:grpSp>
      <p:sp>
        <p:nvSpPr>
          <p:cNvPr id="9222" name="矩形 42">
            <a:extLst>
              <a:ext uri="{FF2B5EF4-FFF2-40B4-BE49-F238E27FC236}">
                <a16:creationId xmlns:a16="http://schemas.microsoft.com/office/drawing/2014/main" xmlns="" id="{93242647-5129-499F-B15E-A2E7AC011662}"/>
              </a:ext>
            </a:extLst>
          </p:cNvPr>
          <p:cNvSpPr>
            <a:spLocks noChangeArrowheads="1"/>
          </p:cNvSpPr>
          <p:nvPr/>
        </p:nvSpPr>
        <p:spPr bwMode="auto">
          <a:xfrm>
            <a:off x="1806575" y="27146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4000">
                <a:latin typeface="楷体" panose="02010609060101010101" pitchFamily="49" charset="-122"/>
                <a:ea typeface="楷体" panose="02010609060101010101" pitchFamily="49" charset="-122"/>
              </a:rPr>
              <a:t>威</a:t>
            </a:r>
            <a:endParaRPr lang="zh-CN" altLang="en-US" sz="4000">
              <a:latin typeface="楷体" panose="02010609060101010101" pitchFamily="49" charset="-122"/>
              <a:ea typeface="楷体" panose="02010609060101010101" pitchFamily="49" charset="-122"/>
            </a:endParaRPr>
          </a:p>
        </p:txBody>
      </p:sp>
      <p:sp>
        <p:nvSpPr>
          <p:cNvPr id="9223" name="矩形 43">
            <a:extLst>
              <a:ext uri="{FF2B5EF4-FFF2-40B4-BE49-F238E27FC236}">
                <a16:creationId xmlns:a16="http://schemas.microsoft.com/office/drawing/2014/main" xmlns="" id="{8A52154E-D443-4A3C-AB8F-F399E50DAD4B}"/>
              </a:ext>
            </a:extLst>
          </p:cNvPr>
          <p:cNvSpPr>
            <a:spLocks noChangeArrowheads="1"/>
          </p:cNvSpPr>
          <p:nvPr/>
        </p:nvSpPr>
        <p:spPr bwMode="auto">
          <a:xfrm>
            <a:off x="3268663" y="3867150"/>
            <a:ext cx="9937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4000">
                <a:latin typeface="楷体" panose="02010609060101010101" pitchFamily="49" charset="-122"/>
                <a:ea typeface="楷体" panose="02010609060101010101" pitchFamily="49" charset="-122"/>
              </a:rPr>
              <a:t>巨</a:t>
            </a:r>
          </a:p>
        </p:txBody>
      </p:sp>
      <p:sp>
        <p:nvSpPr>
          <p:cNvPr id="17" name="矩形 16">
            <a:extLst>
              <a:ext uri="{FF2B5EF4-FFF2-40B4-BE49-F238E27FC236}">
                <a16:creationId xmlns:a16="http://schemas.microsoft.com/office/drawing/2014/main" xmlns="" id="{E3E25F10-1F12-417F-AA38-DAF84A952EC6}"/>
              </a:ext>
            </a:extLst>
          </p:cNvPr>
          <p:cNvSpPr>
            <a:spLocks noChangeArrowheads="1"/>
          </p:cNvSpPr>
          <p:nvPr/>
        </p:nvSpPr>
        <p:spPr bwMode="auto">
          <a:xfrm>
            <a:off x="1806575" y="1706563"/>
            <a:ext cx="9572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solidFill>
                  <a:srgbClr val="000000"/>
                </a:solidFill>
                <a:latin typeface="楷体" panose="02010609060101010101" pitchFamily="49" charset="-122"/>
                <a:ea typeface="楷体" panose="02010609060101010101" pitchFamily="49" charset="-122"/>
              </a:rPr>
              <a:t>嘱</a:t>
            </a:r>
            <a:r>
              <a:rPr lang="en-US" altLang="zh-CN" sz="4000">
                <a:solidFill>
                  <a:srgbClr val="000000"/>
                </a:solidFill>
                <a:latin typeface="楷体" panose="02010609060101010101" pitchFamily="49" charset="-122"/>
                <a:ea typeface="楷体" panose="02010609060101010101" pitchFamily="49" charset="-122"/>
              </a:rPr>
              <a:t> </a:t>
            </a:r>
            <a:endParaRPr lang="zh-CN" altLang="en-US" sz="4000">
              <a:ea typeface="楷体" panose="02010609060101010101" pitchFamily="49" charset="-122"/>
            </a:endParaRPr>
          </a:p>
        </p:txBody>
      </p:sp>
      <p:sp>
        <p:nvSpPr>
          <p:cNvPr id="11270" name="矩形 17">
            <a:extLst>
              <a:ext uri="{FF2B5EF4-FFF2-40B4-BE49-F238E27FC236}">
                <a16:creationId xmlns:a16="http://schemas.microsoft.com/office/drawing/2014/main" xmlns="" id="{83E32B56-A63A-4F23-8365-85A1BEEC9E80}"/>
              </a:ext>
            </a:extLst>
          </p:cNvPr>
          <p:cNvSpPr>
            <a:spLocks noChangeArrowheads="1"/>
          </p:cNvSpPr>
          <p:nvPr/>
        </p:nvSpPr>
        <p:spPr bwMode="auto">
          <a:xfrm>
            <a:off x="5386388" y="3905250"/>
            <a:ext cx="9937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u="sng">
                <a:solidFill>
                  <a:srgbClr val="FF0000"/>
                </a:solidFill>
                <a:latin typeface="楷体" panose="02010609060101010101" pitchFamily="49" charset="-122"/>
                <a:ea typeface="楷体" panose="02010609060101010101" pitchFamily="49" charset="-122"/>
              </a:rPr>
              <a:t>卓</a:t>
            </a:r>
            <a:endParaRPr lang="zh-CN" altLang="en-US" sz="4000" u="sng">
              <a:solidFill>
                <a:srgbClr val="FF0000"/>
              </a:solidFill>
              <a:ea typeface="楷体" panose="02010609060101010101" pitchFamily="49" charset="-122"/>
            </a:endParaRPr>
          </a:p>
        </p:txBody>
      </p:sp>
      <p:sp>
        <p:nvSpPr>
          <p:cNvPr id="11271" name="矩形 18">
            <a:extLst>
              <a:ext uri="{FF2B5EF4-FFF2-40B4-BE49-F238E27FC236}">
                <a16:creationId xmlns:a16="http://schemas.microsoft.com/office/drawing/2014/main" xmlns="" id="{7F7E2887-B02B-4768-9706-538DE0509028}"/>
              </a:ext>
            </a:extLst>
          </p:cNvPr>
          <p:cNvSpPr>
            <a:spLocks noChangeArrowheads="1"/>
          </p:cNvSpPr>
          <p:nvPr/>
        </p:nvSpPr>
        <p:spPr bwMode="auto">
          <a:xfrm>
            <a:off x="5386388" y="1706563"/>
            <a:ext cx="6905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u="sng">
                <a:solidFill>
                  <a:srgbClr val="FF0000"/>
                </a:solidFill>
                <a:latin typeface="楷体" panose="02010609060101010101" pitchFamily="49" charset="-122"/>
                <a:ea typeface="楷体" panose="02010609060101010101" pitchFamily="49" charset="-122"/>
              </a:rPr>
              <a:t>仲</a:t>
            </a:r>
            <a:endParaRPr lang="zh-CN" altLang="en-US" sz="4000" u="sng">
              <a:solidFill>
                <a:srgbClr val="FF0000"/>
              </a:solidFill>
              <a:ea typeface="楷体" panose="02010609060101010101" pitchFamily="49" charset="-122"/>
            </a:endParaRPr>
          </a:p>
        </p:txBody>
      </p:sp>
      <p:sp>
        <p:nvSpPr>
          <p:cNvPr id="20" name="矩形 19">
            <a:extLst>
              <a:ext uri="{FF2B5EF4-FFF2-40B4-BE49-F238E27FC236}">
                <a16:creationId xmlns:a16="http://schemas.microsoft.com/office/drawing/2014/main" xmlns="" id="{63C89243-DCDA-4C1D-8ADC-A589994AA7C5}"/>
              </a:ext>
            </a:extLst>
          </p:cNvPr>
          <p:cNvSpPr>
            <a:spLocks noChangeArrowheads="1"/>
          </p:cNvSpPr>
          <p:nvPr/>
        </p:nvSpPr>
        <p:spPr bwMode="auto">
          <a:xfrm>
            <a:off x="1806575" y="3867150"/>
            <a:ext cx="13604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solidFill>
                  <a:srgbClr val="000000"/>
                </a:solidFill>
                <a:latin typeface="楷体" panose="02010609060101010101" pitchFamily="49" charset="-122"/>
                <a:ea typeface="楷体" panose="02010609060101010101" pitchFamily="49" charset="-122"/>
              </a:rPr>
              <a:t>款</a:t>
            </a:r>
            <a:r>
              <a:rPr lang="en-US" altLang="zh-CN" sz="4000">
                <a:solidFill>
                  <a:srgbClr val="000000"/>
                </a:solidFill>
                <a:latin typeface="楷体" panose="02010609060101010101" pitchFamily="49" charset="-122"/>
                <a:ea typeface="楷体" panose="02010609060101010101" pitchFamily="49" charset="-122"/>
              </a:rPr>
              <a:t> </a:t>
            </a:r>
            <a:endParaRPr lang="zh-CN" altLang="en-US" sz="4000">
              <a:ea typeface="楷体" panose="02010609060101010101" pitchFamily="49" charset="-122"/>
            </a:endParaRPr>
          </a:p>
        </p:txBody>
      </p:sp>
      <p:sp>
        <p:nvSpPr>
          <p:cNvPr id="21" name="矩形 20">
            <a:extLst>
              <a:ext uri="{FF2B5EF4-FFF2-40B4-BE49-F238E27FC236}">
                <a16:creationId xmlns:a16="http://schemas.microsoft.com/office/drawing/2014/main" xmlns="" id="{01C10F9B-CA30-4168-93D1-ED6ECCA3DF91}"/>
              </a:ext>
            </a:extLst>
          </p:cNvPr>
          <p:cNvSpPr>
            <a:spLocks noChangeArrowheads="1"/>
          </p:cNvSpPr>
          <p:nvPr/>
        </p:nvSpPr>
        <p:spPr bwMode="auto">
          <a:xfrm>
            <a:off x="6070600" y="27146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solidFill>
                  <a:srgbClr val="000000"/>
                </a:solidFill>
                <a:latin typeface="楷体" panose="02010609060101010101" pitchFamily="49" charset="-122"/>
                <a:ea typeface="楷体" panose="02010609060101010101" pitchFamily="49" charset="-122"/>
              </a:rPr>
              <a:t>世</a:t>
            </a:r>
            <a:endParaRPr lang="zh-CN" altLang="en-US" sz="4000">
              <a:ea typeface="楷体" panose="02010609060101010101" pitchFamily="49" charset="-122"/>
            </a:endParaRPr>
          </a:p>
        </p:txBody>
      </p:sp>
      <p:sp>
        <p:nvSpPr>
          <p:cNvPr id="22" name="矩形 21">
            <a:extLst>
              <a:ext uri="{FF2B5EF4-FFF2-40B4-BE49-F238E27FC236}">
                <a16:creationId xmlns:a16="http://schemas.microsoft.com/office/drawing/2014/main" xmlns="" id="{27A552C1-4226-409E-997A-286693CE85EC}"/>
              </a:ext>
            </a:extLst>
          </p:cNvPr>
          <p:cNvSpPr>
            <a:spLocks noChangeArrowheads="1"/>
          </p:cNvSpPr>
          <p:nvPr/>
        </p:nvSpPr>
        <p:spPr bwMode="auto">
          <a:xfrm>
            <a:off x="3908425" y="1706563"/>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solidFill>
                  <a:srgbClr val="000000"/>
                </a:solidFill>
                <a:latin typeface="楷体" panose="02010609060101010101" pitchFamily="49" charset="-122"/>
                <a:ea typeface="楷体" panose="02010609060101010101" pitchFamily="49" charset="-122"/>
              </a:rPr>
              <a:t>发</a:t>
            </a:r>
            <a:endParaRPr lang="zh-CN" altLang="en-US" sz="4000">
              <a:ea typeface="楷体" panose="02010609060101010101" pitchFamily="49" charset="-122"/>
            </a:endParaRPr>
          </a:p>
        </p:txBody>
      </p:sp>
      <p:sp>
        <p:nvSpPr>
          <p:cNvPr id="23" name="矩形 22">
            <a:extLst>
              <a:ext uri="{FF2B5EF4-FFF2-40B4-BE49-F238E27FC236}">
                <a16:creationId xmlns:a16="http://schemas.microsoft.com/office/drawing/2014/main" xmlns="" id="{0401C162-0C71-46D8-8819-AD959BDAE299}"/>
              </a:ext>
            </a:extLst>
          </p:cNvPr>
          <p:cNvSpPr>
            <a:spLocks noChangeArrowheads="1"/>
          </p:cNvSpPr>
          <p:nvPr/>
        </p:nvSpPr>
        <p:spPr bwMode="auto">
          <a:xfrm>
            <a:off x="6070600" y="3938588"/>
            <a:ext cx="19446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solidFill>
                  <a:srgbClr val="000000"/>
                </a:solidFill>
                <a:latin typeface="楷体" panose="02010609060101010101" pitchFamily="49" charset="-122"/>
                <a:ea typeface="楷体" panose="02010609060101010101" pitchFamily="49" charset="-122"/>
              </a:rPr>
              <a:t>有成就</a:t>
            </a:r>
            <a:r>
              <a:rPr lang="en-US" altLang="zh-CN" sz="4000">
                <a:solidFill>
                  <a:srgbClr val="000000"/>
                </a:solidFill>
                <a:latin typeface="楷体" panose="02010609060101010101" pitchFamily="49" charset="-122"/>
                <a:ea typeface="楷体" panose="02010609060101010101" pitchFamily="49" charset="-122"/>
              </a:rPr>
              <a:t> </a:t>
            </a:r>
            <a:endParaRPr lang="zh-CN" altLang="en-US" sz="4000">
              <a:ea typeface="楷体" panose="02010609060101010101" pitchFamily="49" charset="-122"/>
            </a:endParaRPr>
          </a:p>
        </p:txBody>
      </p:sp>
      <p:sp>
        <p:nvSpPr>
          <p:cNvPr id="24" name="矩形 23">
            <a:extLst>
              <a:ext uri="{FF2B5EF4-FFF2-40B4-BE49-F238E27FC236}">
                <a16:creationId xmlns:a16="http://schemas.microsoft.com/office/drawing/2014/main" xmlns="" id="{F3D926B1-4544-4230-92AA-A922674D1843}"/>
              </a:ext>
            </a:extLst>
          </p:cNvPr>
          <p:cNvSpPr>
            <a:spLocks noChangeArrowheads="1"/>
          </p:cNvSpPr>
          <p:nvPr/>
        </p:nvSpPr>
        <p:spPr bwMode="auto">
          <a:xfrm>
            <a:off x="1244600" y="1203325"/>
            <a:ext cx="5445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a:solidFill>
                  <a:srgbClr val="000000"/>
                </a:solidFill>
                <a:latin typeface="汉语拼音" panose="020B0604020202020204" pitchFamily="34" charset="0"/>
                <a:ea typeface="黑体" panose="02010609060101010101" pitchFamily="49" charset="-122"/>
              </a:rPr>
              <a:t>yí</a:t>
            </a:r>
            <a:endParaRPr lang="zh-CN" altLang="en-US" sz="3200">
              <a:latin typeface="汉语拼音" panose="020B0604020202020204" pitchFamily="34" charset="0"/>
              <a:ea typeface="黑体" panose="02010609060101010101" pitchFamily="49" charset="-122"/>
            </a:endParaRPr>
          </a:p>
        </p:txBody>
      </p:sp>
      <p:sp>
        <p:nvSpPr>
          <p:cNvPr id="11277" name="矩形 24">
            <a:extLst>
              <a:ext uri="{FF2B5EF4-FFF2-40B4-BE49-F238E27FC236}">
                <a16:creationId xmlns:a16="http://schemas.microsoft.com/office/drawing/2014/main" xmlns="" id="{4F95A0BF-6620-45BA-BC54-B2B93A3DE50D}"/>
              </a:ext>
            </a:extLst>
          </p:cNvPr>
          <p:cNvSpPr>
            <a:spLocks noChangeArrowheads="1"/>
          </p:cNvSpPr>
          <p:nvPr/>
        </p:nvSpPr>
        <p:spPr bwMode="auto">
          <a:xfrm>
            <a:off x="1173163" y="1706563"/>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u="sng" dirty="0">
                <a:solidFill>
                  <a:srgbClr val="FF0000"/>
                </a:solidFill>
                <a:latin typeface="楷体" panose="02010609060101010101" pitchFamily="49" charset="-122"/>
                <a:ea typeface="楷体" panose="02010609060101010101" pitchFamily="49" charset="-122"/>
              </a:rPr>
              <a:t>遗</a:t>
            </a:r>
            <a:endParaRPr lang="zh-CN" altLang="en-US" sz="4000" u="sng" dirty="0">
              <a:solidFill>
                <a:srgbClr val="FF0000"/>
              </a:solidFill>
              <a:ea typeface="楷体" panose="02010609060101010101" pitchFamily="49" charset="-122"/>
            </a:endParaRPr>
          </a:p>
        </p:txBody>
      </p:sp>
      <p:sp>
        <p:nvSpPr>
          <p:cNvPr id="26" name="矩形 25">
            <a:extLst>
              <a:ext uri="{FF2B5EF4-FFF2-40B4-BE49-F238E27FC236}">
                <a16:creationId xmlns:a16="http://schemas.microsoft.com/office/drawing/2014/main" xmlns="" id="{FE288184-44A3-4834-8CA3-C3BA539DCA0B}"/>
              </a:ext>
            </a:extLst>
          </p:cNvPr>
          <p:cNvSpPr>
            <a:spLocks noChangeArrowheads="1"/>
          </p:cNvSpPr>
          <p:nvPr/>
        </p:nvSpPr>
        <p:spPr bwMode="auto">
          <a:xfrm>
            <a:off x="1173163" y="2249488"/>
            <a:ext cx="9001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a:solidFill>
                  <a:srgbClr val="000000"/>
                </a:solidFill>
                <a:latin typeface="汉语拼音" panose="020B0604020202020204" pitchFamily="34" charset="0"/>
                <a:ea typeface="黑体" panose="02010609060101010101" pitchFamily="49" charset="-122"/>
              </a:rPr>
              <a:t>nuó</a:t>
            </a:r>
            <a:endParaRPr lang="zh-CN" altLang="en-US" sz="3200">
              <a:latin typeface="汉语拼音" panose="020B0604020202020204" pitchFamily="34" charset="0"/>
              <a:ea typeface="黑体" panose="02010609060101010101" pitchFamily="49" charset="-122"/>
            </a:endParaRPr>
          </a:p>
        </p:txBody>
      </p:sp>
      <p:sp>
        <p:nvSpPr>
          <p:cNvPr id="11279" name="矩形 26">
            <a:extLst>
              <a:ext uri="{FF2B5EF4-FFF2-40B4-BE49-F238E27FC236}">
                <a16:creationId xmlns:a16="http://schemas.microsoft.com/office/drawing/2014/main" xmlns="" id="{5DE18E50-A603-4BEF-BB5E-A095DEEE810C}"/>
              </a:ext>
            </a:extLst>
          </p:cNvPr>
          <p:cNvSpPr>
            <a:spLocks noChangeArrowheads="1"/>
          </p:cNvSpPr>
          <p:nvPr/>
        </p:nvSpPr>
        <p:spPr bwMode="auto">
          <a:xfrm>
            <a:off x="1173163" y="27146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4000" u="sng">
                <a:solidFill>
                  <a:srgbClr val="FF0000"/>
                </a:solidFill>
                <a:latin typeface="楷体" panose="02010609060101010101" pitchFamily="49" charset="-122"/>
                <a:ea typeface="楷体" panose="02010609060101010101" pitchFamily="49" charset="-122"/>
              </a:rPr>
              <a:t>挪</a:t>
            </a:r>
            <a:endParaRPr lang="zh-CN" altLang="en-US" sz="4000" u="sng">
              <a:solidFill>
                <a:srgbClr val="FF0000"/>
              </a:solidFill>
            </a:endParaRPr>
          </a:p>
        </p:txBody>
      </p:sp>
      <p:sp>
        <p:nvSpPr>
          <p:cNvPr id="28" name="矩形 27">
            <a:extLst>
              <a:ext uri="{FF2B5EF4-FFF2-40B4-BE49-F238E27FC236}">
                <a16:creationId xmlns:a16="http://schemas.microsoft.com/office/drawing/2014/main" xmlns="" id="{BC1AB08D-571E-42DE-B499-7467335D7DC5}"/>
              </a:ext>
            </a:extLst>
          </p:cNvPr>
          <p:cNvSpPr>
            <a:spLocks noChangeArrowheads="1"/>
          </p:cNvSpPr>
          <p:nvPr/>
        </p:nvSpPr>
        <p:spPr bwMode="auto">
          <a:xfrm>
            <a:off x="1244600" y="3363913"/>
            <a:ext cx="647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a:solidFill>
                  <a:srgbClr val="000000"/>
                </a:solidFill>
                <a:latin typeface="汉语拼音" panose="020B0604020202020204" pitchFamily="34" charset="0"/>
                <a:ea typeface="黑体" panose="02010609060101010101" pitchFamily="49" charset="-122"/>
              </a:rPr>
              <a:t>bō</a:t>
            </a:r>
            <a:endParaRPr lang="zh-CN" altLang="en-US" sz="3200">
              <a:latin typeface="汉语拼音" panose="020B0604020202020204" pitchFamily="34" charset="0"/>
              <a:ea typeface="黑体" panose="02010609060101010101" pitchFamily="49" charset="-122"/>
            </a:endParaRPr>
          </a:p>
        </p:txBody>
      </p:sp>
      <p:sp>
        <p:nvSpPr>
          <p:cNvPr id="11281" name="矩形 28">
            <a:extLst>
              <a:ext uri="{FF2B5EF4-FFF2-40B4-BE49-F238E27FC236}">
                <a16:creationId xmlns:a16="http://schemas.microsoft.com/office/drawing/2014/main" xmlns="" id="{BADA7A1F-4308-4CA7-B0E5-F4E76A4B994F}"/>
              </a:ext>
            </a:extLst>
          </p:cNvPr>
          <p:cNvSpPr>
            <a:spLocks noChangeArrowheads="1"/>
          </p:cNvSpPr>
          <p:nvPr/>
        </p:nvSpPr>
        <p:spPr bwMode="auto">
          <a:xfrm>
            <a:off x="1171575" y="3905250"/>
            <a:ext cx="9937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u="sng">
                <a:solidFill>
                  <a:srgbClr val="FF0000"/>
                </a:solidFill>
                <a:latin typeface="楷体" panose="02010609060101010101" pitchFamily="49" charset="-122"/>
                <a:ea typeface="楷体" panose="02010609060101010101" pitchFamily="49" charset="-122"/>
              </a:rPr>
              <a:t>拨</a:t>
            </a:r>
            <a:endParaRPr lang="zh-CN" altLang="en-US" sz="4000" u="sng">
              <a:solidFill>
                <a:srgbClr val="FF0000"/>
              </a:solidFill>
              <a:ea typeface="楷体" panose="02010609060101010101" pitchFamily="49" charset="-122"/>
            </a:endParaRPr>
          </a:p>
        </p:txBody>
      </p:sp>
      <p:sp>
        <p:nvSpPr>
          <p:cNvPr id="30" name="矩形 29">
            <a:extLst>
              <a:ext uri="{FF2B5EF4-FFF2-40B4-BE49-F238E27FC236}">
                <a16:creationId xmlns:a16="http://schemas.microsoft.com/office/drawing/2014/main" xmlns="" id="{896424C0-7833-4F35-93CF-0E4AD4680B04}"/>
              </a:ext>
            </a:extLst>
          </p:cNvPr>
          <p:cNvSpPr>
            <a:spLocks noChangeArrowheads="1"/>
          </p:cNvSpPr>
          <p:nvPr/>
        </p:nvSpPr>
        <p:spPr bwMode="auto">
          <a:xfrm>
            <a:off x="3260725" y="1203325"/>
            <a:ext cx="923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a:solidFill>
                  <a:srgbClr val="000000"/>
                </a:solidFill>
                <a:latin typeface="汉语拼音" panose="020B0604020202020204" pitchFamily="34" charset="0"/>
                <a:ea typeface="黑体" panose="02010609060101010101" pitchFamily="49" charset="-122"/>
              </a:rPr>
              <a:t>bān</a:t>
            </a:r>
            <a:endParaRPr lang="zh-CN" altLang="en-US" sz="3200">
              <a:latin typeface="汉语拼音" panose="020B0604020202020204" pitchFamily="34" charset="0"/>
              <a:ea typeface="黑体" panose="02010609060101010101" pitchFamily="49" charset="-122"/>
            </a:endParaRPr>
          </a:p>
        </p:txBody>
      </p:sp>
      <p:sp>
        <p:nvSpPr>
          <p:cNvPr id="11283" name="矩形 30">
            <a:extLst>
              <a:ext uri="{FF2B5EF4-FFF2-40B4-BE49-F238E27FC236}">
                <a16:creationId xmlns:a16="http://schemas.microsoft.com/office/drawing/2014/main" xmlns="" id="{65C40268-04A8-4807-9998-EA8CCE531119}"/>
              </a:ext>
            </a:extLst>
          </p:cNvPr>
          <p:cNvSpPr>
            <a:spLocks noChangeArrowheads="1"/>
          </p:cNvSpPr>
          <p:nvPr/>
        </p:nvSpPr>
        <p:spPr bwMode="auto">
          <a:xfrm>
            <a:off x="3262313" y="1706563"/>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u="sng">
                <a:solidFill>
                  <a:srgbClr val="FF0000"/>
                </a:solidFill>
                <a:latin typeface="楷体" panose="02010609060101010101" pitchFamily="49" charset="-122"/>
                <a:ea typeface="楷体" panose="02010609060101010101" pitchFamily="49" charset="-122"/>
              </a:rPr>
              <a:t>颁</a:t>
            </a:r>
            <a:endParaRPr lang="zh-CN" altLang="en-US" sz="4000" u="sng">
              <a:solidFill>
                <a:srgbClr val="FF0000"/>
              </a:solidFill>
              <a:ea typeface="楷体" panose="02010609060101010101" pitchFamily="49" charset="-122"/>
            </a:endParaRPr>
          </a:p>
        </p:txBody>
      </p:sp>
      <p:sp>
        <p:nvSpPr>
          <p:cNvPr id="32" name="矩形 31">
            <a:extLst>
              <a:ext uri="{FF2B5EF4-FFF2-40B4-BE49-F238E27FC236}">
                <a16:creationId xmlns:a16="http://schemas.microsoft.com/office/drawing/2014/main" xmlns="" id="{6D780789-0BE8-4177-B31E-9E6D3BAD70A0}"/>
              </a:ext>
            </a:extLst>
          </p:cNvPr>
          <p:cNvSpPr>
            <a:spLocks noChangeArrowheads="1"/>
          </p:cNvSpPr>
          <p:nvPr/>
        </p:nvSpPr>
        <p:spPr bwMode="auto">
          <a:xfrm>
            <a:off x="3189288" y="2249488"/>
            <a:ext cx="10652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dirty="0" err="1">
                <a:solidFill>
                  <a:srgbClr val="000000"/>
                </a:solidFill>
                <a:latin typeface="汉语拼音" panose="020B0604020202020204" pitchFamily="34" charset="0"/>
                <a:ea typeface="黑体" panose="02010609060101010101" pitchFamily="49" charset="-122"/>
              </a:rPr>
              <a:t>shèn</a:t>
            </a:r>
            <a:endParaRPr lang="zh-CN" altLang="en-US" sz="3200" dirty="0">
              <a:latin typeface="汉语拼音" panose="020B0604020202020204" pitchFamily="34" charset="0"/>
              <a:ea typeface="黑体" panose="02010609060101010101" pitchFamily="49" charset="-122"/>
            </a:endParaRPr>
          </a:p>
        </p:txBody>
      </p:sp>
      <p:sp>
        <p:nvSpPr>
          <p:cNvPr id="11285" name="矩形 32">
            <a:extLst>
              <a:ext uri="{FF2B5EF4-FFF2-40B4-BE49-F238E27FC236}">
                <a16:creationId xmlns:a16="http://schemas.microsoft.com/office/drawing/2014/main" xmlns="" id="{C3A64A9F-C753-46FC-8596-C25FC821A215}"/>
              </a:ext>
            </a:extLst>
          </p:cNvPr>
          <p:cNvSpPr>
            <a:spLocks noChangeArrowheads="1"/>
          </p:cNvSpPr>
          <p:nvPr/>
        </p:nvSpPr>
        <p:spPr bwMode="auto">
          <a:xfrm>
            <a:off x="3260725" y="2714625"/>
            <a:ext cx="7000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u="sng">
                <a:solidFill>
                  <a:srgbClr val="FF0000"/>
                </a:solidFill>
                <a:latin typeface="楷体" panose="02010609060101010101" pitchFamily="49" charset="-122"/>
                <a:ea typeface="楷体" panose="02010609060101010101" pitchFamily="49" charset="-122"/>
              </a:rPr>
              <a:t>渗</a:t>
            </a:r>
            <a:endParaRPr lang="zh-CN" altLang="en-US" sz="4000" u="sng">
              <a:solidFill>
                <a:srgbClr val="FF0000"/>
              </a:solidFill>
              <a:ea typeface="楷体" panose="02010609060101010101" pitchFamily="49" charset="-122"/>
            </a:endParaRPr>
          </a:p>
        </p:txBody>
      </p:sp>
      <p:sp>
        <p:nvSpPr>
          <p:cNvPr id="34" name="矩形 33">
            <a:extLst>
              <a:ext uri="{FF2B5EF4-FFF2-40B4-BE49-F238E27FC236}">
                <a16:creationId xmlns:a16="http://schemas.microsoft.com/office/drawing/2014/main" xmlns="" id="{09F67923-E271-4B3B-843A-6ED5107E6CD9}"/>
              </a:ext>
            </a:extLst>
          </p:cNvPr>
          <p:cNvSpPr>
            <a:spLocks noChangeArrowheads="1"/>
          </p:cNvSpPr>
          <p:nvPr/>
        </p:nvSpPr>
        <p:spPr bwMode="auto">
          <a:xfrm>
            <a:off x="3981450" y="3363913"/>
            <a:ext cx="4127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a:solidFill>
                  <a:srgbClr val="000000"/>
                </a:solidFill>
                <a:latin typeface="汉语拼音" panose="020B0604020202020204" pitchFamily="34" charset="0"/>
                <a:ea typeface="黑体" panose="02010609060101010101" pitchFamily="49" charset="-122"/>
              </a:rPr>
              <a:t>é</a:t>
            </a:r>
            <a:endParaRPr lang="zh-CN" altLang="en-US" sz="3200">
              <a:latin typeface="汉语拼音" panose="020B0604020202020204" pitchFamily="34" charset="0"/>
              <a:ea typeface="黑体" panose="02010609060101010101" pitchFamily="49" charset="-122"/>
            </a:endParaRPr>
          </a:p>
        </p:txBody>
      </p:sp>
      <p:sp>
        <p:nvSpPr>
          <p:cNvPr id="11287" name="矩形 34">
            <a:extLst>
              <a:ext uri="{FF2B5EF4-FFF2-40B4-BE49-F238E27FC236}">
                <a16:creationId xmlns:a16="http://schemas.microsoft.com/office/drawing/2014/main" xmlns="" id="{F6D9AC75-19FB-457F-9C22-548C39B99FC5}"/>
              </a:ext>
            </a:extLst>
          </p:cNvPr>
          <p:cNvSpPr>
            <a:spLocks noChangeArrowheads="1"/>
          </p:cNvSpPr>
          <p:nvPr/>
        </p:nvSpPr>
        <p:spPr bwMode="auto">
          <a:xfrm>
            <a:off x="3836988" y="3905250"/>
            <a:ext cx="9937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4000" u="sng">
                <a:solidFill>
                  <a:srgbClr val="FF0000"/>
                </a:solidFill>
                <a:latin typeface="楷体" panose="02010609060101010101" pitchFamily="49" charset="-122"/>
                <a:ea typeface="楷体" panose="02010609060101010101" pitchFamily="49" charset="-122"/>
              </a:rPr>
              <a:t>额</a:t>
            </a:r>
            <a:endParaRPr lang="zh-CN" altLang="en-US" sz="4000" u="sng">
              <a:solidFill>
                <a:srgbClr val="FF0000"/>
              </a:solidFill>
            </a:endParaRPr>
          </a:p>
        </p:txBody>
      </p:sp>
      <p:sp>
        <p:nvSpPr>
          <p:cNvPr id="36" name="矩形 35">
            <a:extLst>
              <a:ext uri="{FF2B5EF4-FFF2-40B4-BE49-F238E27FC236}">
                <a16:creationId xmlns:a16="http://schemas.microsoft.com/office/drawing/2014/main" xmlns="" id="{3C185003-E2B8-4367-9E15-6B17CFCAA9C6}"/>
              </a:ext>
            </a:extLst>
          </p:cNvPr>
          <p:cNvSpPr>
            <a:spLocks noChangeArrowheads="1"/>
          </p:cNvSpPr>
          <p:nvPr/>
        </p:nvSpPr>
        <p:spPr bwMode="auto">
          <a:xfrm>
            <a:off x="5160963" y="1203325"/>
            <a:ext cx="13573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a:solidFill>
                  <a:srgbClr val="000000"/>
                </a:solidFill>
                <a:latin typeface="汉语拼音" panose="020B0604020202020204" pitchFamily="34" charset="0"/>
                <a:ea typeface="黑体" panose="02010609060101010101" pitchFamily="49" charset="-122"/>
              </a:rPr>
              <a:t>zhòng</a:t>
            </a:r>
            <a:endParaRPr lang="zh-CN" altLang="en-US" sz="3200">
              <a:latin typeface="汉语拼音" panose="020B0604020202020204" pitchFamily="34" charset="0"/>
              <a:ea typeface="黑体" panose="02010609060101010101" pitchFamily="49" charset="-122"/>
            </a:endParaRPr>
          </a:p>
        </p:txBody>
      </p:sp>
      <p:sp>
        <p:nvSpPr>
          <p:cNvPr id="37" name="矩形 36">
            <a:extLst>
              <a:ext uri="{FF2B5EF4-FFF2-40B4-BE49-F238E27FC236}">
                <a16:creationId xmlns:a16="http://schemas.microsoft.com/office/drawing/2014/main" xmlns="" id="{4E202A0F-2CF8-42B0-BFC2-D1C56E7D26E5}"/>
              </a:ext>
            </a:extLst>
          </p:cNvPr>
          <p:cNvSpPr>
            <a:spLocks noChangeArrowheads="1"/>
          </p:cNvSpPr>
          <p:nvPr/>
        </p:nvSpPr>
        <p:spPr bwMode="auto">
          <a:xfrm>
            <a:off x="6070600" y="1706563"/>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solidFill>
                  <a:srgbClr val="000000"/>
                </a:solidFill>
                <a:latin typeface="楷体" panose="02010609060101010101" pitchFamily="49" charset="-122"/>
                <a:ea typeface="楷体" panose="02010609060101010101" pitchFamily="49" charset="-122"/>
              </a:rPr>
              <a:t>裁</a:t>
            </a:r>
            <a:endParaRPr lang="zh-CN" altLang="en-US" sz="4000">
              <a:ea typeface="楷体" panose="02010609060101010101" pitchFamily="49" charset="-122"/>
            </a:endParaRPr>
          </a:p>
        </p:txBody>
      </p:sp>
      <p:sp>
        <p:nvSpPr>
          <p:cNvPr id="38" name="矩形 37">
            <a:extLst>
              <a:ext uri="{FF2B5EF4-FFF2-40B4-BE49-F238E27FC236}">
                <a16:creationId xmlns:a16="http://schemas.microsoft.com/office/drawing/2014/main" xmlns="" id="{6F5A631E-7DAE-4C87-9E6B-464EF6A9C69D}"/>
              </a:ext>
            </a:extLst>
          </p:cNvPr>
          <p:cNvSpPr>
            <a:spLocks noChangeArrowheads="1"/>
          </p:cNvSpPr>
          <p:nvPr/>
        </p:nvSpPr>
        <p:spPr bwMode="auto">
          <a:xfrm>
            <a:off x="5349875" y="2249488"/>
            <a:ext cx="717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a:solidFill>
                  <a:srgbClr val="000000"/>
                </a:solidFill>
                <a:latin typeface="汉语拼音" panose="020B0604020202020204" pitchFamily="34" charset="0"/>
                <a:ea typeface="黑体" panose="02010609060101010101" pitchFamily="49" charset="-122"/>
              </a:rPr>
              <a:t>shì</a:t>
            </a:r>
            <a:endParaRPr lang="zh-CN" altLang="en-US" sz="3200">
              <a:latin typeface="汉语拼音" panose="020B0604020202020204" pitchFamily="34" charset="0"/>
              <a:ea typeface="黑体" panose="02010609060101010101" pitchFamily="49" charset="-122"/>
            </a:endParaRPr>
          </a:p>
        </p:txBody>
      </p:sp>
      <p:sp>
        <p:nvSpPr>
          <p:cNvPr id="11291" name="矩形 38">
            <a:extLst>
              <a:ext uri="{FF2B5EF4-FFF2-40B4-BE49-F238E27FC236}">
                <a16:creationId xmlns:a16="http://schemas.microsoft.com/office/drawing/2014/main" xmlns="" id="{78CBA2F2-C084-4D83-AB84-ECA7A5C2B23D}"/>
              </a:ext>
            </a:extLst>
          </p:cNvPr>
          <p:cNvSpPr>
            <a:spLocks noChangeArrowheads="1"/>
          </p:cNvSpPr>
          <p:nvPr/>
        </p:nvSpPr>
        <p:spPr bwMode="auto">
          <a:xfrm>
            <a:off x="5386388" y="27146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u="sng">
                <a:solidFill>
                  <a:srgbClr val="FF0000"/>
                </a:solidFill>
                <a:latin typeface="楷体" panose="02010609060101010101" pitchFamily="49" charset="-122"/>
                <a:ea typeface="楷体" panose="02010609060101010101" pitchFamily="49" charset="-122"/>
              </a:rPr>
              <a:t>逝</a:t>
            </a:r>
            <a:endParaRPr lang="zh-CN" altLang="en-US" sz="4000" u="sng">
              <a:solidFill>
                <a:srgbClr val="FF0000"/>
              </a:solidFill>
              <a:ea typeface="楷体" panose="02010609060101010101" pitchFamily="49" charset="-122"/>
            </a:endParaRPr>
          </a:p>
        </p:txBody>
      </p:sp>
      <p:sp>
        <p:nvSpPr>
          <p:cNvPr id="40" name="矩形 39">
            <a:extLst>
              <a:ext uri="{FF2B5EF4-FFF2-40B4-BE49-F238E27FC236}">
                <a16:creationId xmlns:a16="http://schemas.microsoft.com/office/drawing/2014/main" xmlns="" id="{A3F5496B-BEBA-45B4-BCB1-A95F364A36B4}"/>
              </a:ext>
            </a:extLst>
          </p:cNvPr>
          <p:cNvSpPr>
            <a:spLocks noChangeArrowheads="1"/>
          </p:cNvSpPr>
          <p:nvPr/>
        </p:nvSpPr>
        <p:spPr bwMode="auto">
          <a:xfrm>
            <a:off x="5273675" y="3363913"/>
            <a:ext cx="11271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dirty="0" err="1">
                <a:solidFill>
                  <a:srgbClr val="000000"/>
                </a:solidFill>
                <a:latin typeface="汉语拼音" panose="020B0604020202020204" pitchFamily="34" charset="0"/>
                <a:ea typeface="黑体" panose="02010609060101010101" pitchFamily="49" charset="-122"/>
              </a:rPr>
              <a:t>zhuó</a:t>
            </a:r>
            <a:endParaRPr lang="zh-CN" altLang="en-US" sz="3200" dirty="0">
              <a:latin typeface="汉语拼音" panose="020B0604020202020204" pitchFamily="34" charset="0"/>
              <a:ea typeface="黑体" panose="02010609060101010101" pitchFamily="49" charset="-122"/>
            </a:endParaRPr>
          </a:p>
        </p:txBody>
      </p:sp>
      <p:sp>
        <p:nvSpPr>
          <p:cNvPr id="41" name="矩形 40">
            <a:extLst>
              <a:ext uri="{FF2B5EF4-FFF2-40B4-BE49-F238E27FC236}">
                <a16:creationId xmlns:a16="http://schemas.microsoft.com/office/drawing/2014/main" xmlns="" id="{F8F1EDFF-31D9-47E2-A9C4-31944EB9EE8E}"/>
              </a:ext>
            </a:extLst>
          </p:cNvPr>
          <p:cNvSpPr>
            <a:spLocks noChangeArrowheads="1"/>
          </p:cNvSpPr>
          <p:nvPr/>
        </p:nvSpPr>
        <p:spPr bwMode="auto">
          <a:xfrm>
            <a:off x="3908425" y="2714625"/>
            <a:ext cx="7000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solidFill>
                  <a:srgbClr val="000000"/>
                </a:solidFill>
                <a:latin typeface="楷体" panose="02010609060101010101" pitchFamily="49" charset="-122"/>
                <a:ea typeface="楷体" panose="02010609060101010101" pitchFamily="49" charset="-122"/>
              </a:rPr>
              <a:t>透</a:t>
            </a:r>
            <a:endParaRPr lang="zh-CN" altLang="en-US" sz="4000">
              <a:ea typeface="楷体" panose="02010609060101010101" pitchFamily="49" charset="-122"/>
            </a:endParaRPr>
          </a:p>
        </p:txBody>
      </p:sp>
      <p:grpSp>
        <p:nvGrpSpPr>
          <p:cNvPr id="11294" name="组合 55">
            <a:extLst>
              <a:ext uri="{FF2B5EF4-FFF2-40B4-BE49-F238E27FC236}">
                <a16:creationId xmlns:a16="http://schemas.microsoft.com/office/drawing/2014/main" xmlns="" id="{C6D1A5B8-23B3-4ADF-86D1-728CFD2B443C}"/>
              </a:ext>
            </a:extLst>
          </p:cNvPr>
          <p:cNvGrpSpPr>
            <a:grpSpLocks/>
          </p:cNvGrpSpPr>
          <p:nvPr/>
        </p:nvGrpSpPr>
        <p:grpSpPr bwMode="auto">
          <a:xfrm>
            <a:off x="-3175" y="-20638"/>
            <a:ext cx="2006600" cy="523876"/>
            <a:chOff x="70" y="-63"/>
            <a:chExt cx="3161" cy="824"/>
          </a:xfrm>
        </p:grpSpPr>
        <p:sp>
          <p:nvSpPr>
            <p:cNvPr id="11295" name="文本框 6">
              <a:extLst>
                <a:ext uri="{FF2B5EF4-FFF2-40B4-BE49-F238E27FC236}">
                  <a16:creationId xmlns:a16="http://schemas.microsoft.com/office/drawing/2014/main" xmlns="" id="{B3D95D15-8573-4614-8B41-ADD47E6CAFBC}"/>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预习检查</a:t>
              </a:r>
            </a:p>
          </p:txBody>
        </p:sp>
        <p:cxnSp>
          <p:nvCxnSpPr>
            <p:cNvPr id="43" name="直线连接符 9">
              <a:extLst>
                <a:ext uri="{FF2B5EF4-FFF2-40B4-BE49-F238E27FC236}">
                  <a16:creationId xmlns:a16="http://schemas.microsoft.com/office/drawing/2014/main" xmlns="" id="{446CC818-B85B-49D0-9891-1E7BC56F89A0}"/>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44" name="菱形 43">
              <a:extLst>
                <a:ext uri="{FF2B5EF4-FFF2-40B4-BE49-F238E27FC236}">
                  <a16:creationId xmlns:a16="http://schemas.microsoft.com/office/drawing/2014/main" xmlns="" id="{B4974628-0592-4B9D-99BF-7684AC6F6423}"/>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linds(horizontal)">
                                      <p:cBhvr>
                                        <p:cTn id="21" dur="500"/>
                                        <p:tgtEl>
                                          <p:spTgt spid="22"/>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6"/>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blinds(horizontal)">
                                      <p:cBhvr>
                                        <p:cTn id="30" dur="500"/>
                                        <p:tgtEl>
                                          <p:spTgt spid="37"/>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blinds(horizontal)">
                                      <p:cBhvr>
                                        <p:cTn id="35" dur="500"/>
                                        <p:tgtEl>
                                          <p:spTgt spid="26"/>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9222"/>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withGroup">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blinds(horizontal)">
                                      <p:cBhvr>
                                        <p:cTn id="44" dur="500"/>
                                        <p:tgtEl>
                                          <p:spTgt spid="32"/>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1"/>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8"/>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linds(horizontal)">
                                      <p:cBhvr>
                                        <p:cTn id="57" dur="500"/>
                                        <p:tgtEl>
                                          <p:spTgt spid="2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28"/>
                                        </p:tgtEl>
                                        <p:attrNameLst>
                                          <p:attrName>style.visibility</p:attrName>
                                        </p:attrNameLst>
                                      </p:cBhvr>
                                      <p:to>
                                        <p:strVal val="visible"/>
                                      </p:to>
                                    </p:set>
                                  </p:childTnLst>
                                </p:cTn>
                              </p:par>
                            </p:childTnLst>
                          </p:cTn>
                        </p:par>
                      </p:childTnLst>
                    </p:cTn>
                  </p:par>
                  <p:par>
                    <p:cTn id="62" fill="hold" nodeType="clickPar">
                      <p:stCondLst>
                        <p:cond delay="indefinite"/>
                      </p:stCondLst>
                      <p:childTnLst>
                        <p:par>
                          <p:cTn id="63" fill="hold" nodeType="withGroup">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blinds(horizontal)">
                                      <p:cBhvr>
                                        <p:cTn id="66" dur="500"/>
                                        <p:tgtEl>
                                          <p:spTgt spid="20"/>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blinds(horizontal)">
                                      <p:cBhvr>
                                        <p:cTn id="71" dur="500"/>
                                        <p:tgtEl>
                                          <p:spTgt spid="34"/>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9223"/>
                                        </p:tgtEl>
                                        <p:attrNameLst>
                                          <p:attrName>style.visibility</p:attrName>
                                        </p:attrNameLst>
                                      </p:cBhvr>
                                      <p:to>
                                        <p:strVal val="visible"/>
                                      </p:to>
                                    </p:set>
                                  </p:childTnLst>
                                </p:cTn>
                              </p:par>
                            </p:childTnLst>
                          </p:cTn>
                        </p:par>
                      </p:childTnLst>
                    </p:cTn>
                  </p:par>
                  <p:par>
                    <p:cTn id="76" fill="hold" nodeType="clickPar">
                      <p:stCondLst>
                        <p:cond delay="indefinite"/>
                      </p:stCondLst>
                      <p:childTnLst>
                        <p:par>
                          <p:cTn id="77" fill="hold" nodeType="withGroup">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blinds(horizontal)">
                                      <p:cBhvr>
                                        <p:cTn id="80" dur="500"/>
                                        <p:tgtEl>
                                          <p:spTgt spid="40"/>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blinds(horizontal)">
                                      <p:cBhvr>
                                        <p:cTn id="8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p:bldP spid="9223" grpId="0"/>
      <p:bldP spid="17" grpId="0"/>
      <p:bldP spid="20" grpId="0"/>
      <p:bldP spid="21" grpId="0"/>
      <p:bldP spid="22" grpId="0"/>
      <p:bldP spid="23" grpId="0"/>
      <p:bldP spid="24" grpId="0"/>
      <p:bldP spid="26" grpId="0"/>
      <p:bldP spid="28" grpId="0"/>
      <p:bldP spid="30" grpId="0"/>
      <p:bldP spid="32" grpId="0"/>
      <p:bldP spid="34" grpId="0"/>
      <p:bldP spid="36" grpId="0"/>
      <p:bldP spid="37" grpId="0"/>
      <p:bldP spid="38" grpId="0"/>
      <p:bldP spid="40" grpId="0"/>
      <p:bldP spid="41" grpId="0"/>
    </p:bld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9200</TotalTime>
  <Words>2931</Words>
  <Application>Microsoft Office PowerPoint</Application>
  <PresentationFormat>全屏显示(16:9)</PresentationFormat>
  <Paragraphs>262</Paragraphs>
  <Slides>52</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52</vt:i4>
      </vt:variant>
    </vt:vector>
  </HeadingPairs>
  <TitlesOfParts>
    <vt:vector size="65" baseType="lpstr">
      <vt:lpstr>Arial</vt:lpstr>
      <vt:lpstr>宋体</vt:lpstr>
      <vt:lpstr>Arial Unicode MS</vt:lpstr>
      <vt:lpstr>Times New Roman</vt:lpstr>
      <vt:lpstr>黑体</vt:lpstr>
      <vt:lpstr>Xingkai SC</vt:lpstr>
      <vt:lpstr>Impact</vt:lpstr>
      <vt:lpstr>Kaiti SC</vt:lpstr>
      <vt:lpstr>汉语拼音</vt:lpstr>
      <vt:lpstr>楷体</vt:lpstr>
      <vt:lpstr>Calibri</vt:lpstr>
      <vt:lpstr>微软雅黑</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Lenovo</cp:lastModifiedBy>
  <cp:revision>748</cp:revision>
  <dcterms:created xsi:type="dcterms:W3CDTF">2018-11-06T06:39:21Z</dcterms:created>
  <dcterms:modified xsi:type="dcterms:W3CDTF">2019-05-10T01:43:44Z</dcterms:modified>
</cp:coreProperties>
</file>